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8" r:id="rId2"/>
    <p:sldId id="569" r:id="rId3"/>
    <p:sldId id="570" r:id="rId4"/>
    <p:sldId id="465" r:id="rId5"/>
    <p:sldId id="471" r:id="rId6"/>
    <p:sldId id="472" r:id="rId7"/>
    <p:sldId id="473" r:id="rId8"/>
    <p:sldId id="575" r:id="rId9"/>
    <p:sldId id="576" r:id="rId10"/>
    <p:sldId id="574" r:id="rId11"/>
    <p:sldId id="573" r:id="rId12"/>
    <p:sldId id="572" r:id="rId13"/>
    <p:sldId id="507" r:id="rId14"/>
    <p:sldId id="485" r:id="rId15"/>
    <p:sldId id="443" r:id="rId16"/>
    <p:sldId id="432" r:id="rId17"/>
    <p:sldId id="501" r:id="rId18"/>
    <p:sldId id="431" r:id="rId19"/>
    <p:sldId id="503" r:id="rId20"/>
    <p:sldId id="446" r:id="rId21"/>
    <p:sldId id="566" r:id="rId22"/>
    <p:sldId id="568" r:id="rId23"/>
    <p:sldId id="567" r:id="rId24"/>
    <p:sldId id="577" r:id="rId25"/>
    <p:sldId id="504" r:id="rId26"/>
    <p:sldId id="428" r:id="rId27"/>
    <p:sldId id="530" r:id="rId28"/>
    <p:sldId id="422" r:id="rId29"/>
    <p:sldId id="423" r:id="rId30"/>
    <p:sldId id="453" r:id="rId31"/>
    <p:sldId id="470" r:id="rId32"/>
    <p:sldId id="427" r:id="rId33"/>
    <p:sldId id="478" r:id="rId34"/>
    <p:sldId id="531" r:id="rId35"/>
    <p:sldId id="532" r:id="rId36"/>
    <p:sldId id="533" r:id="rId37"/>
    <p:sldId id="534" r:id="rId38"/>
    <p:sldId id="500" r:id="rId39"/>
    <p:sldId id="578" r:id="rId40"/>
  </p:sldIdLst>
  <p:sldSz cx="9144000" cy="6858000" type="screen4x3"/>
  <p:notesSz cx="9601200" cy="7315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dam Blank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501"/>
    <a:srgbClr val="FFD699"/>
    <a:srgbClr val="A3F5CE"/>
    <a:srgbClr val="33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64"/>
    <p:restoredTop sz="90000" autoAdjust="0"/>
  </p:normalViewPr>
  <p:slideViewPr>
    <p:cSldViewPr snapToGrid="0" snapToObjects="1">
      <p:cViewPr varScale="1">
        <p:scale>
          <a:sx n="118" d="100"/>
          <a:sy n="118" d="100"/>
        </p:scale>
        <p:origin x="1230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160937" cy="36527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438180" y="0"/>
            <a:ext cx="4160937" cy="36527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CE7665-BAAC-42B1-B972-C861D7B9B2E6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948715"/>
            <a:ext cx="4160937" cy="36527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438180" y="6948715"/>
            <a:ext cx="4160937" cy="36527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7FE06F-56D1-4639-A659-DFBB24ACCC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0680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71.png>
</file>

<file path=ppt/media/image2.png>
</file>

<file path=ppt/media/image22.png>
</file>

<file path=ppt/media/image3.png>
</file>

<file path=ppt/media/image30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160520" cy="3657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438458" y="0"/>
            <a:ext cx="4160520" cy="3657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263FB922-F127-5E47-9B2E-CA730A74DCAB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60120" y="3474720"/>
            <a:ext cx="7680960" cy="32918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948171"/>
            <a:ext cx="4160520" cy="3657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438458" y="6948171"/>
            <a:ext cx="4160520" cy="3657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4FE1A22D-B0DA-7946-9107-1C35E13A8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8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write “Let a be an object” and then apply </a:t>
            </a:r>
            <a:r>
              <a:rPr lang="en-US" dirty="0" err="1"/>
              <a:t>Elim</a:t>
            </a:r>
            <a:r>
              <a:rPr lang="en-US" dirty="0"/>
              <a:t> For 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457133"/>
            <a:fld id="{4FE1A22D-B0DA-7946-9107-1C35E13A8882}" type="slidenum">
              <a:rPr lang="en-US">
                <a:solidFill>
                  <a:prstClr val="black"/>
                </a:solidFill>
                <a:latin typeface="Calibri"/>
              </a:rPr>
              <a:pPr defTabSz="457133"/>
              <a:t>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625323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756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</a:t>
            </a:r>
            <a:r>
              <a:rPr lang="en-US" baseline="0" dirty="0"/>
              <a:t> proof would start “We will prove the contrapositive. Suppose not q ... Thus, not p.”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2257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Nothing at the</a:t>
            </a:r>
            <a:r>
              <a:rPr lang="en-US" baseline="0" dirty="0"/>
              <a:t> end.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6372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 proof would start:</a:t>
            </a:r>
            <a:r>
              <a:rPr lang="en-US" baseline="0" dirty="0"/>
              <a:t> “We will prove this by contradiction. ... F, which is a contradiction.”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9616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Nothing at the</a:t>
            </a:r>
            <a:r>
              <a:rPr lang="en-US" baseline="0" dirty="0"/>
              <a:t> end.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61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5" indent="-171425">
              <a:buFont typeface="Arial" charset="0"/>
              <a:buChar char="•"/>
            </a:pPr>
            <a:r>
              <a:rPr lang="en-US" dirty="0"/>
              <a:t>We</a:t>
            </a:r>
            <a:r>
              <a:rPr lang="en-US" baseline="0" dirty="0"/>
              <a:t> skip lines stating “there exists” and just immediately name that object.</a:t>
            </a:r>
          </a:p>
          <a:p>
            <a:pPr marL="171425" indent="-171425">
              <a:buFont typeface="Arial" charset="0"/>
              <a:buChar char="•"/>
            </a:pPr>
            <a:r>
              <a:rPr lang="en-US" dirty="0"/>
              <a:t>We</a:t>
            </a:r>
            <a:r>
              <a:rPr lang="en-US" baseline="0" dirty="0"/>
              <a:t> skip lines stating implication proven by direct proof rule.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3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this is just an implication,</a:t>
            </a:r>
            <a:r>
              <a:rPr lang="en-US" baseline="0" dirty="0"/>
              <a:t> with x and y as constants.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58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</a:t>
            </a:r>
            <a:r>
              <a:rPr lang="en-US" baseline="0" dirty="0"/>
              <a:t> proofs will often skip the first and last parts since they are boilerplate.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406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</a:t>
            </a:r>
            <a:r>
              <a:rPr lang="en-US" baseline="0" dirty="0"/>
              <a:t> proofs will often skip the first and last parts since they are boilerplate.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81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</a:t>
            </a:r>
            <a:r>
              <a:rPr lang="en-US" baseline="0" dirty="0"/>
              <a:t> proofs will often skip the first and last parts since they are boilerplate.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476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</a:t>
            </a:r>
            <a:r>
              <a:rPr lang="en-US" baseline="0" dirty="0"/>
              <a:t> proofs will often skip the first and last parts since they are boilerplate.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382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</a:t>
            </a:r>
            <a:r>
              <a:rPr lang="en-US" baseline="0" dirty="0"/>
              <a:t> proofs will often skip the first and last parts since they are boilerplate.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655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English</a:t>
            </a:r>
            <a:r>
              <a:rPr lang="en-US" baseline="0" dirty="0"/>
              <a:t> proofs will often skip the first and last parts since they are boilerplate.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E1A22D-B0DA-7946-9107-1C35E13A888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643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958037"/>
            <a:ext cx="7772400" cy="815815"/>
          </a:xfrm>
          <a:prstGeom prst="rect">
            <a:avLst/>
          </a:prstGeom>
        </p:spPr>
        <p:txBody>
          <a:bodyPr/>
          <a:lstStyle>
            <a:lvl1pPr>
              <a:defRPr>
                <a:latin typeface="Franklin Gothic Medium"/>
                <a:cs typeface="Franklin Gothic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27174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0664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>
                <a:latin typeface="Franklin Gothic Medium"/>
                <a:cs typeface="Franklin Gothic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4160"/>
            <a:ext cx="8229600" cy="5140800"/>
          </a:xfrm>
          <a:prstGeom prst="rect">
            <a:avLst/>
          </a:prstGeom>
        </p:spPr>
        <p:txBody>
          <a:bodyPr/>
          <a:lstStyle>
            <a:lvl1pPr>
              <a:defRPr>
                <a:latin typeface="Franklin Gothic Medium"/>
                <a:cs typeface="Franklin Gothic Medium"/>
              </a:defRPr>
            </a:lvl1pPr>
            <a:lvl2pPr>
              <a:defRPr>
                <a:latin typeface="Franklin Gothic Medium"/>
                <a:cs typeface="Franklin Gothic Medium"/>
              </a:defRPr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881280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5649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0664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>
                <a:latin typeface="Franklin Gothic Medium"/>
                <a:cs typeface="Franklin Gothic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881280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3158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824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7" Type="http://schemas.openxmlformats.org/officeDocument/2006/relationships/image" Target="../media/image10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NUL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CSE 311: Foundations of Computing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5101" y="1149953"/>
            <a:ext cx="85537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  <a:latin typeface="Franklin Gothic Medium"/>
                <a:cs typeface="Franklin Gothic Medium"/>
              </a:rPr>
              <a:t>Lecture 9:  </a:t>
            </a:r>
            <a:r>
              <a:rPr lang="en-US" sz="2800" dirty="0" smtClean="0">
                <a:solidFill>
                  <a:srgbClr val="C00000"/>
                </a:solidFill>
                <a:latin typeface="Franklin Gothic Medium"/>
                <a:cs typeface="Franklin Gothic Medium"/>
              </a:rPr>
              <a:t>English Proofs, Strategies </a:t>
            </a:r>
            <a:r>
              <a:rPr lang="en-US" sz="2800" dirty="0">
                <a:solidFill>
                  <a:srgbClr val="C00000"/>
                </a:solidFill>
                <a:latin typeface="Franklin Gothic Medium"/>
                <a:cs typeface="Franklin Gothic Medium"/>
              </a:rPr>
              <a:t>&amp; </a:t>
            </a:r>
            <a:r>
              <a:rPr lang="en-US" sz="2800" dirty="0" smtClean="0">
                <a:solidFill>
                  <a:srgbClr val="C00000"/>
                </a:solidFill>
                <a:latin typeface="Franklin Gothic Medium"/>
                <a:cs typeface="Franklin Gothic Medium"/>
              </a:rPr>
              <a:t>Number </a:t>
            </a:r>
            <a:r>
              <a:rPr lang="en-US" sz="2800" dirty="0">
                <a:solidFill>
                  <a:srgbClr val="C00000"/>
                </a:solidFill>
                <a:latin typeface="Franklin Gothic Medium"/>
                <a:cs typeface="Franklin Gothic Medium"/>
              </a:rPr>
              <a:t>Theory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E87862-FE2A-E049-A324-588BB5369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251" y="1793781"/>
            <a:ext cx="3453497" cy="506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Medium" pitchFamily="34" charset="0"/>
              </a:rPr>
              <a:t>Rationality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585" y="1728139"/>
            <a:ext cx="8273336" cy="4830763"/>
          </a:xfrm>
        </p:spPr>
        <p:txBody>
          <a:bodyPr/>
          <a:lstStyle/>
          <a:p>
            <a:pPr marL="0" lvl="1" indent="0">
              <a:buNone/>
            </a:pP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Prove: 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“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The product of two </a:t>
            </a:r>
            <a:r>
              <a:rPr lang="en-US" dirty="0" err="1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rationals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 is rational</a:t>
            </a: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.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solidFill>
                <a:srgbClr val="7030A0"/>
              </a:solidFill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1000" dirty="0">
                <a:latin typeface="Franklin Gothic Medium" pitchFamily="34" charset="0"/>
                <a:sym typeface="Symbol" charset="0"/>
              </a:rPr>
              <a:t> </a:t>
            </a:r>
            <a:endParaRPr lang="en-US" sz="10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b="1" dirty="0">
                <a:latin typeface="Calibri"/>
                <a:cs typeface="Calibri"/>
                <a:sym typeface="Symbol" charset="0"/>
              </a:rPr>
              <a:t>Proof:</a:t>
            </a:r>
            <a:r>
              <a:rPr lang="en-US" sz="2800" dirty="0">
                <a:latin typeface="Calibri"/>
                <a:cs typeface="Calibri"/>
                <a:sym typeface="Symbol" charset="0"/>
              </a:rPr>
              <a:t> Let x and y be arbitrary </a:t>
            </a:r>
            <a:r>
              <a:rPr lang="en-US" sz="2800" dirty="0" err="1">
                <a:latin typeface="Calibri"/>
                <a:cs typeface="Calibri"/>
                <a:sym typeface="Symbol" charset="0"/>
              </a:rPr>
              <a:t>rationals</a:t>
            </a:r>
            <a:r>
              <a:rPr lang="en-US" sz="2800" dirty="0">
                <a:latin typeface="Calibri"/>
                <a:cs typeface="Calibri"/>
                <a:sym typeface="Symbol" charset="0"/>
              </a:rPr>
              <a:t>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cs typeface="Calibri"/>
                <a:sym typeface="Symbol" charset="0"/>
              </a:rPr>
              <a:t>Then, x = a/b for some integers a, b, where 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b0, and</a:t>
            </a:r>
            <a:b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</a:b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y = c/d for some integers c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, d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, where d0. 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Multiplying, we get that </a:t>
            </a:r>
            <a:r>
              <a:rPr lang="en-US" sz="2800" dirty="0" err="1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xy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= (a/b)(c/d) = (ac)/(bd). </a:t>
            </a:r>
            <a:endParaRPr lang="en-US" sz="2800" dirty="0" smtClean="0">
              <a:solidFill>
                <a:schemeClr val="bg1"/>
              </a:solidFill>
              <a:latin typeface="Calibri"/>
              <a:ea typeface="ＭＳ Ｐゴシック" pitchFamily="-111" charset="-128"/>
              <a:cs typeface="Calibri"/>
              <a:sym typeface="Symbol"/>
            </a:endParaRPr>
          </a:p>
          <a:p>
            <a:pPr marL="0" indent="0">
              <a:buFont typeface="Arial" charset="0"/>
              <a:buNone/>
            </a:pPr>
            <a:r>
              <a:rPr lang="en-US" sz="2800" dirty="0" smtClean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Now ac 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and </a:t>
            </a:r>
            <a:r>
              <a:rPr lang="en-US" sz="2800" dirty="0" err="1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bd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are integers. </a:t>
            </a:r>
            <a:r>
              <a:rPr lang="en-US" sz="2800" dirty="0" smtClean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Also, since 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b 0 and d0 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By 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definition, then,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xy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is rational.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Since x and y were arbitrary, we have shown that the product of any two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rationals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is rational.</a:t>
            </a:r>
            <a:endParaRPr lang="en-US" sz="2800" dirty="0">
              <a:latin typeface="Calibri"/>
              <a:cs typeface="Calibri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dirty="0">
              <a:latin typeface="Calibri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0" name="Rounded Rectangle 9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Real Numbers</a:t>
              </a:r>
            </a:p>
          </p:txBody>
        </p:sp>
        <p:sp>
          <p:nvSpPr>
            <p:cNvPr id="11" name="Round Same Side Corner Rectangle 10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  <p:sp>
        <p:nvSpPr>
          <p:cNvPr id="15" name="Rectangle 14"/>
          <p:cNvSpPr>
            <a:spLocks noChangeAspect="1"/>
          </p:cNvSpPr>
          <p:nvPr/>
        </p:nvSpPr>
        <p:spPr>
          <a:xfrm>
            <a:off x="6450774" y="5838001"/>
            <a:ext cx="18288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8FA373-F07D-2E41-A290-3E37F93569A6}"/>
              </a:ext>
            </a:extLst>
          </p:cNvPr>
          <p:cNvGrpSpPr/>
          <p:nvPr/>
        </p:nvGrpSpPr>
        <p:grpSpPr>
          <a:xfrm>
            <a:off x="937260" y="1028154"/>
            <a:ext cx="7447788" cy="699985"/>
            <a:chOff x="624840" y="3139691"/>
            <a:chExt cx="5318760" cy="69998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D7C87470-8860-0F4E-8300-3713BB111A63}"/>
                    </a:ext>
                  </a:extLst>
                </p:cNvPr>
                <p:cNvSpPr/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Rational(x) :=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𝑎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𝑏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</m:e>
                      </m:d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/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≠0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2000" b="0" dirty="0">
                    <a:ea typeface="ＭＳ Ｐゴシック" pitchFamily="-111" charset="-128"/>
                    <a:sym typeface="Symbol"/>
                  </a:endParaRPr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D7C87470-8860-0F4E-8300-3713BB111A6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blipFill>
                  <a:blip r:embed="rId3"/>
                  <a:stretch>
                    <a:fillRect l="-1356" r="-169" b="-9091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Round Same Side Corner Rectangle 13">
              <a:extLst>
                <a:ext uri="{FF2B5EF4-FFF2-40B4-BE49-F238E27FC236}">
                  <a16:creationId xmlns:a16="http://schemas.microsoft.com/office/drawing/2014/main" id="{D03BA91D-7905-D34A-9C11-B3B0F79FEA59}"/>
                </a:ext>
              </a:extLst>
            </p:cNvPr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sp>
        <p:nvSpPr>
          <p:cNvPr id="16" name="Rectangle 15"/>
          <p:cNvSpPr/>
          <p:nvPr/>
        </p:nvSpPr>
        <p:spPr>
          <a:xfrm>
            <a:off x="1014151" y="6389474"/>
            <a:ext cx="67499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x y ((Rational(x) </a:t>
            </a:r>
            <a:r>
              <a:rPr lang="en-US" sz="2400" dirty="0">
                <a:solidFill>
                  <a:srgbClr val="C00000"/>
                </a:solidFill>
                <a:latin typeface="Cambria Math" charset="0"/>
                <a:ea typeface="Cambria Math" charset="0"/>
                <a:cs typeface="Cambria Math" charset="0"/>
                <a:sym typeface="Symbol" charset="0"/>
              </a:rPr>
              <a:t>∧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 Rational(y))  Rational(</a:t>
            </a:r>
            <a:r>
              <a:rPr lang="en-US" sz="2400" dirty="0" err="1">
                <a:solidFill>
                  <a:srgbClr val="C00000"/>
                </a:solidFill>
                <a:cs typeface="Arial" pitchFamily="34" charset="0"/>
                <a:sym typeface="Symbol" charset="0"/>
              </a:rPr>
              <a:t>xy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)</a:t>
            </a:r>
            <a:r>
              <a:rPr lang="en-US" sz="2400" dirty="0">
                <a:solidFill>
                  <a:srgbClr val="C00000"/>
                </a:solidFill>
                <a:latin typeface="Franklin Gothic Medium"/>
                <a:cs typeface="Arial" pitchFamily="34" charset="0"/>
                <a:sym typeface="Symbol" charset="0"/>
              </a:rPr>
              <a:t>)</a:t>
            </a:r>
            <a:endParaRPr lang="en-US" sz="2400" dirty="0">
              <a:solidFill>
                <a:srgbClr val="C00000"/>
              </a:solidFill>
              <a:latin typeface="Franklin Gothic Medium"/>
              <a:cs typeface="Franklin Gothic Medium"/>
            </a:endParaRPr>
          </a:p>
        </p:txBody>
      </p:sp>
    </p:spTree>
    <p:extLst>
      <p:ext uri="{BB962C8B-B14F-4D97-AF65-F5344CB8AC3E}">
        <p14:creationId xmlns:p14="http://schemas.microsoft.com/office/powerpoint/2010/main" val="1131042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Medium" pitchFamily="34" charset="0"/>
              </a:rPr>
              <a:t>Rationality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585" y="1728139"/>
            <a:ext cx="8273336" cy="4830763"/>
          </a:xfrm>
        </p:spPr>
        <p:txBody>
          <a:bodyPr/>
          <a:lstStyle/>
          <a:p>
            <a:pPr marL="0" lvl="1" indent="0">
              <a:buNone/>
            </a:pP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Prove: 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“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The product of two </a:t>
            </a:r>
            <a:r>
              <a:rPr lang="en-US" dirty="0" err="1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rationals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 is rational</a:t>
            </a: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.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solidFill>
                <a:srgbClr val="7030A0"/>
              </a:solidFill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1000" dirty="0">
                <a:latin typeface="Franklin Gothic Medium" pitchFamily="34" charset="0"/>
                <a:sym typeface="Symbol" charset="0"/>
              </a:rPr>
              <a:t> </a:t>
            </a:r>
            <a:endParaRPr lang="en-US" sz="10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b="1" dirty="0">
                <a:latin typeface="Calibri"/>
                <a:cs typeface="Calibri"/>
                <a:sym typeface="Symbol" charset="0"/>
              </a:rPr>
              <a:t>Proof:</a:t>
            </a:r>
            <a:r>
              <a:rPr lang="en-US" sz="2800" dirty="0">
                <a:latin typeface="Calibri"/>
                <a:cs typeface="Calibri"/>
                <a:sym typeface="Symbol" charset="0"/>
              </a:rPr>
              <a:t> Let x and y be arbitrary </a:t>
            </a:r>
            <a:r>
              <a:rPr lang="en-US" sz="2800" dirty="0" err="1">
                <a:latin typeface="Calibri"/>
                <a:cs typeface="Calibri"/>
                <a:sym typeface="Symbol" charset="0"/>
              </a:rPr>
              <a:t>rationals</a:t>
            </a:r>
            <a:r>
              <a:rPr lang="en-US" sz="2800" dirty="0">
                <a:latin typeface="Calibri"/>
                <a:cs typeface="Calibri"/>
                <a:sym typeface="Symbol" charset="0"/>
              </a:rPr>
              <a:t>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cs typeface="Calibri"/>
                <a:sym typeface="Symbol" charset="0"/>
              </a:rPr>
              <a:t>Then, x = a/b for some integers a, b, where 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b0, and</a:t>
            </a:r>
            <a:b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</a:b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y = c/d for some integers c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, d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, where d0. 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Multiplying, we get that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xy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= (a/b)(c/d) = (ac)/(bd). </a:t>
            </a:r>
            <a:endParaRPr lang="en-US" sz="2800" dirty="0" smtClean="0">
              <a:latin typeface="Calibri"/>
              <a:ea typeface="ＭＳ Ｐゴシック" pitchFamily="-111" charset="-128"/>
              <a:cs typeface="Calibri"/>
              <a:sym typeface="Symbol"/>
            </a:endParaRPr>
          </a:p>
          <a:p>
            <a:pPr marL="0" indent="0">
              <a:buFont typeface="Arial" charset="0"/>
              <a:buNone/>
            </a:pPr>
            <a:r>
              <a:rPr lang="en-US" sz="2800" dirty="0" smtClean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Now ac 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and </a:t>
            </a:r>
            <a:r>
              <a:rPr lang="en-US" sz="2800" dirty="0" err="1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bd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are integers. </a:t>
            </a:r>
            <a:r>
              <a:rPr lang="en-US" sz="2800" dirty="0" smtClean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Also, since 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b 0 and d0 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By 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definition, then,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xy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is rational.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Since x and y were arbitrary, we have shown that the product of any two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rationals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is rational.</a:t>
            </a:r>
            <a:endParaRPr lang="en-US" sz="2800" dirty="0">
              <a:latin typeface="Calibri"/>
              <a:cs typeface="Calibri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dirty="0">
              <a:latin typeface="Calibri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0" name="Rounded Rectangle 9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Real Numbers</a:t>
              </a:r>
            </a:p>
          </p:txBody>
        </p:sp>
        <p:sp>
          <p:nvSpPr>
            <p:cNvPr id="11" name="Round Same Side Corner Rectangle 10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  <p:sp>
        <p:nvSpPr>
          <p:cNvPr id="15" name="Rectangle 14"/>
          <p:cNvSpPr>
            <a:spLocks noChangeAspect="1"/>
          </p:cNvSpPr>
          <p:nvPr/>
        </p:nvSpPr>
        <p:spPr>
          <a:xfrm>
            <a:off x="6450774" y="5838001"/>
            <a:ext cx="18288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8FA373-F07D-2E41-A290-3E37F93569A6}"/>
              </a:ext>
            </a:extLst>
          </p:cNvPr>
          <p:cNvGrpSpPr/>
          <p:nvPr/>
        </p:nvGrpSpPr>
        <p:grpSpPr>
          <a:xfrm>
            <a:off x="937260" y="1028154"/>
            <a:ext cx="7447788" cy="699985"/>
            <a:chOff x="624840" y="3139691"/>
            <a:chExt cx="5318760" cy="69998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D7C87470-8860-0F4E-8300-3713BB111A63}"/>
                    </a:ext>
                  </a:extLst>
                </p:cNvPr>
                <p:cNvSpPr/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Rational(x) :=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𝑎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𝑏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</m:e>
                      </m:d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/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≠0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2000" b="0" dirty="0">
                    <a:ea typeface="ＭＳ Ｐゴシック" pitchFamily="-111" charset="-128"/>
                    <a:sym typeface="Symbol"/>
                  </a:endParaRPr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D7C87470-8860-0F4E-8300-3713BB111A6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blipFill>
                  <a:blip r:embed="rId3"/>
                  <a:stretch>
                    <a:fillRect l="-1356" r="-169" b="-9091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Round Same Side Corner Rectangle 13">
              <a:extLst>
                <a:ext uri="{FF2B5EF4-FFF2-40B4-BE49-F238E27FC236}">
                  <a16:creationId xmlns:a16="http://schemas.microsoft.com/office/drawing/2014/main" id="{D03BA91D-7905-D34A-9C11-B3B0F79FEA59}"/>
                </a:ext>
              </a:extLst>
            </p:cNvPr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sp>
        <p:nvSpPr>
          <p:cNvPr id="16" name="Rectangle 15"/>
          <p:cNvSpPr/>
          <p:nvPr/>
        </p:nvSpPr>
        <p:spPr>
          <a:xfrm>
            <a:off x="1014151" y="6389474"/>
            <a:ext cx="67499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x y ((Rational(x) </a:t>
            </a:r>
            <a:r>
              <a:rPr lang="en-US" sz="2400" dirty="0">
                <a:solidFill>
                  <a:srgbClr val="C00000"/>
                </a:solidFill>
                <a:latin typeface="Cambria Math" charset="0"/>
                <a:ea typeface="Cambria Math" charset="0"/>
                <a:cs typeface="Cambria Math" charset="0"/>
                <a:sym typeface="Symbol" charset="0"/>
              </a:rPr>
              <a:t>∧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 Rational(y))  Rational(</a:t>
            </a:r>
            <a:r>
              <a:rPr lang="en-US" sz="2400" dirty="0" err="1">
                <a:solidFill>
                  <a:srgbClr val="C00000"/>
                </a:solidFill>
                <a:cs typeface="Arial" pitchFamily="34" charset="0"/>
                <a:sym typeface="Symbol" charset="0"/>
              </a:rPr>
              <a:t>xy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)</a:t>
            </a:r>
            <a:r>
              <a:rPr lang="en-US" sz="2400" dirty="0">
                <a:solidFill>
                  <a:srgbClr val="C00000"/>
                </a:solidFill>
                <a:latin typeface="Franklin Gothic Medium"/>
                <a:cs typeface="Arial" pitchFamily="34" charset="0"/>
                <a:sym typeface="Symbol" charset="0"/>
              </a:rPr>
              <a:t>)</a:t>
            </a:r>
            <a:endParaRPr lang="en-US" sz="2400" dirty="0">
              <a:solidFill>
                <a:srgbClr val="C00000"/>
              </a:solidFill>
              <a:latin typeface="Franklin Gothic Medium"/>
              <a:cs typeface="Franklin Gothic Medium"/>
            </a:endParaRPr>
          </a:p>
        </p:txBody>
      </p:sp>
    </p:spTree>
    <p:extLst>
      <p:ext uri="{BB962C8B-B14F-4D97-AF65-F5344CB8AC3E}">
        <p14:creationId xmlns:p14="http://schemas.microsoft.com/office/powerpoint/2010/main" val="302714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Medium" pitchFamily="34" charset="0"/>
              </a:rPr>
              <a:t>Rationality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585" y="1728139"/>
            <a:ext cx="8273336" cy="4830763"/>
          </a:xfrm>
        </p:spPr>
        <p:txBody>
          <a:bodyPr/>
          <a:lstStyle/>
          <a:p>
            <a:pPr marL="0" lvl="1" indent="0">
              <a:buNone/>
            </a:pP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Prove: 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“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The product of two </a:t>
            </a:r>
            <a:r>
              <a:rPr lang="en-US" dirty="0" err="1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rationals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 is rational</a:t>
            </a: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.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solidFill>
                <a:srgbClr val="7030A0"/>
              </a:solidFill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1000" dirty="0">
                <a:latin typeface="Franklin Gothic Medium" pitchFamily="34" charset="0"/>
                <a:sym typeface="Symbol" charset="0"/>
              </a:rPr>
              <a:t> </a:t>
            </a:r>
            <a:endParaRPr lang="en-US" sz="10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b="1" dirty="0">
                <a:latin typeface="Calibri"/>
                <a:cs typeface="Calibri"/>
                <a:sym typeface="Symbol" charset="0"/>
              </a:rPr>
              <a:t>Proof:</a:t>
            </a:r>
            <a:r>
              <a:rPr lang="en-US" sz="2800" dirty="0">
                <a:latin typeface="Calibri"/>
                <a:cs typeface="Calibri"/>
                <a:sym typeface="Symbol" charset="0"/>
              </a:rPr>
              <a:t> Let x and y be arbitrary </a:t>
            </a:r>
            <a:r>
              <a:rPr lang="en-US" sz="2800" dirty="0" err="1">
                <a:latin typeface="Calibri"/>
                <a:cs typeface="Calibri"/>
                <a:sym typeface="Symbol" charset="0"/>
              </a:rPr>
              <a:t>rationals</a:t>
            </a:r>
            <a:r>
              <a:rPr lang="en-US" sz="2800" dirty="0">
                <a:latin typeface="Calibri"/>
                <a:cs typeface="Calibri"/>
                <a:sym typeface="Symbol" charset="0"/>
              </a:rPr>
              <a:t>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cs typeface="Calibri"/>
                <a:sym typeface="Symbol" charset="0"/>
              </a:rPr>
              <a:t>Then, x = a/b for some integers a, b, where 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b0, and</a:t>
            </a:r>
            <a:b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</a:b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y = c/d for some integers c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, d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, where d0. 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Multiplying, we get that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xy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= (a/b)(c/d) = (ac)/(bd). </a:t>
            </a:r>
            <a:endParaRPr lang="en-US" sz="2800" dirty="0" smtClean="0">
              <a:latin typeface="Calibri"/>
              <a:ea typeface="ＭＳ Ｐゴシック" pitchFamily="-111" charset="-128"/>
              <a:cs typeface="Calibri"/>
              <a:sym typeface="Symbol"/>
            </a:endParaRPr>
          </a:p>
          <a:p>
            <a:pPr marL="0" indent="0">
              <a:buFont typeface="Arial" charset="0"/>
              <a:buNone/>
            </a:pP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ac 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and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bd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are integers. 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 Also, </a:t>
            </a:r>
            <a:r>
              <a:rPr lang="en-US" sz="2800" dirty="0" smtClean="0">
                <a:solidFill>
                  <a:prstClr val="black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since </a:t>
            </a:r>
            <a:r>
              <a:rPr lang="en-US" sz="2800" dirty="0">
                <a:solidFill>
                  <a:prstClr val="black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b 0 and d0 we have bd0. </a:t>
            </a:r>
            <a:r>
              <a:rPr lang="en-US" sz="2800" dirty="0" smtClean="0">
                <a:solidFill>
                  <a:prstClr val="black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By 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definition, then,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xy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is rational.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Since x and y were arbitrary, we have shown that the product of any two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rationals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is rational.</a:t>
            </a:r>
            <a:endParaRPr lang="en-US" sz="2800" dirty="0">
              <a:latin typeface="Calibri"/>
              <a:cs typeface="Calibri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dirty="0">
              <a:latin typeface="Calibri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0" name="Rounded Rectangle 9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Real Numbers</a:t>
              </a:r>
            </a:p>
          </p:txBody>
        </p:sp>
        <p:sp>
          <p:nvSpPr>
            <p:cNvPr id="11" name="Round Same Side Corner Rectangle 10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  <p:sp>
        <p:nvSpPr>
          <p:cNvPr id="15" name="Rectangle 14"/>
          <p:cNvSpPr>
            <a:spLocks noChangeAspect="1"/>
          </p:cNvSpPr>
          <p:nvPr/>
        </p:nvSpPr>
        <p:spPr>
          <a:xfrm>
            <a:off x="6450774" y="5838001"/>
            <a:ext cx="18288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8FA373-F07D-2E41-A290-3E37F93569A6}"/>
              </a:ext>
            </a:extLst>
          </p:cNvPr>
          <p:cNvGrpSpPr/>
          <p:nvPr/>
        </p:nvGrpSpPr>
        <p:grpSpPr>
          <a:xfrm>
            <a:off x="937260" y="1028154"/>
            <a:ext cx="7447788" cy="699985"/>
            <a:chOff x="624840" y="3139691"/>
            <a:chExt cx="5318760" cy="69998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D7C87470-8860-0F4E-8300-3713BB111A63}"/>
                    </a:ext>
                  </a:extLst>
                </p:cNvPr>
                <p:cNvSpPr/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Rational(x) :=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𝑎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𝑏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</m:e>
                      </m:d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/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≠0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2000" b="0" dirty="0">
                    <a:ea typeface="ＭＳ Ｐゴシック" pitchFamily="-111" charset="-128"/>
                    <a:sym typeface="Symbol"/>
                  </a:endParaRPr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D7C87470-8860-0F4E-8300-3713BB111A6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blipFill>
                  <a:blip r:embed="rId3"/>
                  <a:stretch>
                    <a:fillRect l="-1356" r="-169" b="-9091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Round Same Side Corner Rectangle 13">
              <a:extLst>
                <a:ext uri="{FF2B5EF4-FFF2-40B4-BE49-F238E27FC236}">
                  <a16:creationId xmlns:a16="http://schemas.microsoft.com/office/drawing/2014/main" id="{D03BA91D-7905-D34A-9C11-B3B0F79FEA59}"/>
                </a:ext>
              </a:extLst>
            </p:cNvPr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sp>
        <p:nvSpPr>
          <p:cNvPr id="16" name="Rectangle 15"/>
          <p:cNvSpPr/>
          <p:nvPr/>
        </p:nvSpPr>
        <p:spPr>
          <a:xfrm>
            <a:off x="1014151" y="6389474"/>
            <a:ext cx="67499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x y ((Rational(x) </a:t>
            </a:r>
            <a:r>
              <a:rPr lang="en-US" sz="2400" dirty="0">
                <a:solidFill>
                  <a:srgbClr val="C00000"/>
                </a:solidFill>
                <a:latin typeface="Cambria Math" charset="0"/>
                <a:ea typeface="Cambria Math" charset="0"/>
                <a:cs typeface="Cambria Math" charset="0"/>
                <a:sym typeface="Symbol" charset="0"/>
              </a:rPr>
              <a:t>∧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 Rational(y))  Rational(</a:t>
            </a:r>
            <a:r>
              <a:rPr lang="en-US" sz="2400" dirty="0" err="1">
                <a:solidFill>
                  <a:srgbClr val="C00000"/>
                </a:solidFill>
                <a:cs typeface="Arial" pitchFamily="34" charset="0"/>
                <a:sym typeface="Symbol" charset="0"/>
              </a:rPr>
              <a:t>xy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)</a:t>
            </a:r>
            <a:r>
              <a:rPr lang="en-US" sz="2400" dirty="0">
                <a:solidFill>
                  <a:srgbClr val="C00000"/>
                </a:solidFill>
                <a:latin typeface="Franklin Gothic Medium"/>
                <a:cs typeface="Arial" pitchFamily="34" charset="0"/>
                <a:sym typeface="Symbol" charset="0"/>
              </a:rPr>
              <a:t>)</a:t>
            </a:r>
            <a:endParaRPr lang="en-US" sz="2400" dirty="0">
              <a:solidFill>
                <a:srgbClr val="C00000"/>
              </a:solidFill>
              <a:latin typeface="Franklin Gothic Medium"/>
              <a:cs typeface="Franklin Gothic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1991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Franklin Gothic Medium" pitchFamily="34" charset="0"/>
              </a:rPr>
              <a:t>English </a:t>
            </a:r>
            <a:r>
              <a:rPr lang="en-US" dirty="0">
                <a:latin typeface="Franklin Gothic Medium" pitchFamily="34" charset="0"/>
              </a:rPr>
              <a:t>Proofs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99004"/>
                <a:ext cx="8420986" cy="5140800"/>
              </a:xfrm>
            </p:spPr>
            <p:txBody>
              <a:bodyPr>
                <a:normAutofit/>
              </a:bodyPr>
              <a:lstStyle/>
              <a:p>
                <a:pPr>
                  <a:defRPr/>
                </a:pPr>
                <a:r>
                  <a:rPr lang="en-US" sz="2800" dirty="0"/>
                  <a:t>High-level language </a:t>
                </a:r>
                <a:r>
                  <a:rPr lang="en-US" sz="2800" dirty="0" smtClean="0"/>
                  <a:t>lets </a:t>
                </a:r>
                <a:r>
                  <a:rPr lang="en-US" sz="2800" dirty="0"/>
                  <a:t>us work more quickly</a:t>
                </a:r>
              </a:p>
              <a:p>
                <a:pPr lvl="1">
                  <a:defRPr/>
                </a:pPr>
                <a:r>
                  <a:rPr lang="en-US" sz="2400" dirty="0"/>
                  <a:t>should not be necessary to spill out every detail</a:t>
                </a:r>
              </a:p>
              <a:p>
                <a:pPr lvl="1">
                  <a:defRPr/>
                </a:pPr>
                <a:r>
                  <a:rPr lang="en-US" sz="2400" dirty="0"/>
                  <a:t>examples so far</a:t>
                </a:r>
              </a:p>
              <a:p>
                <a:pPr lvl="2">
                  <a:defRPr/>
                </a:pPr>
                <a:r>
                  <a:rPr lang="en-US" sz="1600" dirty="0"/>
                  <a:t>skipping Intro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charset="0"/>
                        <a:ea typeface="ＭＳ Ｐゴシック" pitchFamily="-111" charset="-128"/>
                        <a:sym typeface="Symbol"/>
                      </a:rPr>
                      <m:t>∧</m:t>
                    </m:r>
                  </m:oMath>
                </a14:m>
                <a:r>
                  <a:rPr lang="en-US" sz="1600" dirty="0"/>
                  <a:t> and </a:t>
                </a:r>
                <a:r>
                  <a:rPr lang="en-US" sz="1600" dirty="0" err="1"/>
                  <a:t>Elim</a:t>
                </a:r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charset="0"/>
                        <a:ea typeface="ＭＳ Ｐゴシック" pitchFamily="-111" charset="-128"/>
                        <a:sym typeface="Symbol"/>
                      </a:rPr>
                      <m:t>∧</m:t>
                    </m:r>
                  </m:oMath>
                </a14:m>
                <a:r>
                  <a:rPr lang="en-US" sz="1600" dirty="0"/>
                  <a:t> (and hence, Commutativity and Associativity)</a:t>
                </a:r>
              </a:p>
              <a:p>
                <a:pPr lvl="2">
                  <a:defRPr/>
                </a:pPr>
                <a:r>
                  <a:rPr lang="en-US" sz="1600" dirty="0"/>
                  <a:t>skipping Double Negation</a:t>
                </a:r>
              </a:p>
              <a:p>
                <a:pPr lvl="2">
                  <a:defRPr/>
                </a:pPr>
                <a:r>
                  <a:rPr lang="en-US" sz="1600" dirty="0"/>
                  <a:t>not stating existence claims (immediately apply </a:t>
                </a:r>
                <a:r>
                  <a:rPr lang="en-US" sz="1600" dirty="0" err="1"/>
                  <a:t>Elim</a:t>
                </a:r>
                <a:r>
                  <a:rPr lang="en-US" sz="1600" dirty="0"/>
                  <a:t> </a:t>
                </a:r>
                <a:r>
                  <a:rPr lang="en-US" sz="1600" b="1" dirty="0">
                    <a:ea typeface="ＭＳ Ｐゴシック" pitchFamily="-111" charset="-128"/>
                    <a:sym typeface="Symbol"/>
                  </a:rPr>
                  <a:t></a:t>
                </a:r>
                <a:r>
                  <a:rPr lang="en-US" sz="1600" dirty="0"/>
                  <a:t> to name the object)</a:t>
                </a:r>
              </a:p>
              <a:p>
                <a:pPr lvl="2">
                  <a:defRPr/>
                </a:pPr>
                <a:r>
                  <a:rPr lang="en-US" sz="1600" dirty="0"/>
                  <a:t>not stating that the implication has been proven (“Suppose X... Thus, Y.” says it already)</a:t>
                </a:r>
              </a:p>
              <a:p>
                <a:pPr lvl="1">
                  <a:defRPr/>
                </a:pPr>
                <a:r>
                  <a:rPr lang="en-US" sz="2400" dirty="0"/>
                  <a:t>(list will grow over time)</a:t>
                </a:r>
              </a:p>
              <a:p>
                <a:pPr lvl="2">
                  <a:defRPr/>
                </a:pPr>
                <a:endParaRPr lang="en-US" dirty="0"/>
              </a:p>
              <a:p>
                <a:pPr>
                  <a:defRPr/>
                </a:pPr>
                <a:r>
                  <a:rPr lang="en-US" sz="2800" dirty="0"/>
                  <a:t>English proof is correct if the </a:t>
                </a:r>
                <a:r>
                  <a:rPr lang="en-US" sz="2800" u="sng" dirty="0"/>
                  <a:t>reader</a:t>
                </a:r>
                <a:r>
                  <a:rPr lang="en-US" sz="2800" dirty="0"/>
                  <a:t> </a:t>
                </a:r>
                <a:r>
                  <a:rPr lang="en-US" sz="2800" dirty="0" smtClean="0"/>
                  <a:t>is convinced </a:t>
                </a:r>
                <a:r>
                  <a:rPr lang="en-US" sz="2800" dirty="0"/>
                  <a:t>they could translate it into a formal proof</a:t>
                </a:r>
              </a:p>
              <a:p>
                <a:pPr lvl="1">
                  <a:defRPr/>
                </a:pPr>
                <a:r>
                  <a:rPr lang="en-US" sz="2400" dirty="0"/>
                  <a:t>the reader is the “compiler” for English proofs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99004"/>
                <a:ext cx="8420986" cy="5140800"/>
              </a:xfrm>
              <a:blipFill>
                <a:blip r:embed="rId2"/>
                <a:stretch>
                  <a:fillRect l="-1303" t="-11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844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Proof Strategies</a:t>
            </a:r>
          </a:p>
        </p:txBody>
      </p:sp>
    </p:spTree>
    <p:extLst>
      <p:ext uri="{BB962C8B-B14F-4D97-AF65-F5344CB8AC3E}">
        <p14:creationId xmlns:p14="http://schemas.microsoft.com/office/powerpoint/2010/main" val="1704566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Medium" pitchFamily="34" charset="0"/>
              </a:rPr>
              <a:t>Proof Strategies: Counterexamples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435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34622" y="1317979"/>
                <a:ext cx="8382000" cy="452596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800" dirty="0">
                    <a:latin typeface="Franklin Gothic Medium" charset="0"/>
                    <a:ea typeface="Franklin Gothic Medium" charset="0"/>
                    <a:cs typeface="Franklin Gothic Medium" charset="0"/>
                  </a:rPr>
                  <a:t>To prove</a:t>
                </a:r>
                <a:r>
                  <a:rPr lang="en-US" sz="2800" dirty="0">
                    <a:solidFill>
                      <a:srgbClr val="C00000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rgbClr val="C00000"/>
                        </a:solidFill>
                        <a:latin typeface="Cambria Math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¬</m:t>
                    </m:r>
                  </m:oMath>
                </a14:m>
                <a:r>
                  <a:rPr lang="en-US" sz="2800" dirty="0">
                    <a:solidFill>
                      <a:srgbClr val="C00000"/>
                    </a:solidFill>
                    <a:latin typeface="+mn-lt"/>
                    <a:ea typeface="Franklin Gothic Medium" charset="0"/>
                    <a:cs typeface="Franklin Gothic Medium" charset="0"/>
                    <a:sym typeface="Symbol" charset="0"/>
                  </a:rPr>
                  <a:t>x P(x)</a:t>
                </a:r>
                <a:r>
                  <a:rPr lang="en-US" sz="2800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, prove  </a:t>
                </a:r>
                <a:r>
                  <a:rPr lang="en-US" sz="28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Franklin Gothic Medium" charset="0"/>
                    <a:sym typeface="Symbol" charset="0"/>
                  </a:rPr>
                  <a:t>∃</a:t>
                </a:r>
                <a:r>
                  <a:rPr lang="en-US" sz="2800" dirty="0">
                    <a:solidFill>
                      <a:srgbClr val="C00000"/>
                    </a:solidFill>
                    <a:latin typeface="+mn-lt"/>
                    <a:ea typeface="Franklin Gothic Medium" charset="0"/>
                    <a:cs typeface="Franklin Gothic Medium" charset="0"/>
                    <a:sym typeface="Symbol" charset="0"/>
                  </a:rPr>
                  <a:t>P(x)</a:t>
                </a:r>
                <a:r>
                  <a:rPr lang="en-US" sz="2800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 </a:t>
                </a:r>
                <a:r>
                  <a:rPr lang="en-US" sz="2500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:</a:t>
                </a:r>
              </a:p>
              <a:p>
                <a:pPr lvl="1">
                  <a:buFont typeface="Arial" charset="0"/>
                  <a:buChar char="•"/>
                </a:pPr>
                <a:r>
                  <a:rPr lang="en-US" sz="2500" b="0" dirty="0">
                    <a:ea typeface="Franklin Gothic Medium" charset="0"/>
                    <a:cs typeface="Franklin Gothic Medium" charset="0"/>
                    <a:sym typeface="Symbol" charset="0"/>
                  </a:rPr>
                  <a:t>Equivalent by De Morgan’s Law</a:t>
                </a:r>
                <a:endParaRPr lang="en-US" sz="2500" b="1" dirty="0">
                  <a:solidFill>
                    <a:srgbClr val="C00000"/>
                  </a:solidFill>
                  <a:latin typeface="Franklin Gothic Medium" charset="0"/>
                  <a:ea typeface="Franklin Gothic Medium" charset="0"/>
                  <a:cs typeface="Franklin Gothic Medium" charset="0"/>
                  <a:sym typeface="Symbol" charset="0"/>
                </a:endParaRPr>
              </a:p>
              <a:p>
                <a:pPr lvl="1">
                  <a:buFont typeface="Arial" charset="0"/>
                  <a:buChar char="•"/>
                </a:pPr>
                <a:r>
                  <a:rPr lang="en-US" sz="2500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All we need to do that is find an </a:t>
                </a:r>
                <a14:m>
                  <m:oMath xmlns:m="http://schemas.openxmlformats.org/officeDocument/2006/math"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Calibri" panose="020F0502020204030204" pitchFamily="34" charset="0"/>
                        <a:sym typeface="Symbol" charset="0"/>
                      </a:rPr>
                      <m:t>𝒙</m:t>
                    </m:r>
                  </m:oMath>
                </a14:m>
                <a:r>
                  <a:rPr lang="en-US" sz="2500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 where </a:t>
                </a:r>
                <a14:m>
                  <m:oMath xmlns:m="http://schemas.openxmlformats.org/officeDocument/2006/math"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𝑷</m:t>
                    </m:r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(</m:t>
                    </m:r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𝒙</m:t>
                    </m:r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)</m:t>
                    </m:r>
                  </m:oMath>
                </a14:m>
                <a:r>
                  <a:rPr lang="en-US" sz="2500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 is </a:t>
                </a:r>
                <a:r>
                  <a:rPr lang="en-US" sz="2500" b="1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false</a:t>
                </a:r>
              </a:p>
              <a:p>
                <a:pPr lvl="1">
                  <a:buFont typeface="Arial" charset="0"/>
                  <a:buChar char="•"/>
                </a:pPr>
                <a:r>
                  <a:rPr lang="en-US" sz="2500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This example is called a </a:t>
                </a:r>
                <a:r>
                  <a:rPr lang="en-US" sz="2500" b="1" i="1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counterexample</a:t>
                </a:r>
                <a:r>
                  <a:rPr lang="en-US" sz="2500" b="1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 </a:t>
                </a:r>
                <a:r>
                  <a:rPr lang="en-US" sz="2500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to</a:t>
                </a:r>
                <a:r>
                  <a:rPr lang="en-US" sz="2500" b="1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</m:t>
                    </m:r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𝒙</m:t>
                    </m:r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 </m:t>
                    </m:r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𝑷</m:t>
                    </m:r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(</m:t>
                    </m:r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𝒙</m:t>
                    </m:r>
                    <m:r>
                      <a:rPr lang="en-US" sz="25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Franklin Gothic Medium" charset="0"/>
                        <a:cs typeface="Franklin Gothic Medium" charset="0"/>
                        <a:sym typeface="Symbol" charset="0"/>
                      </a:rPr>
                      <m:t>)</m:t>
                    </m:r>
                  </m:oMath>
                </a14:m>
                <a:r>
                  <a:rPr lang="en-US" sz="2500" dirty="0"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.</a:t>
                </a:r>
              </a:p>
              <a:p>
                <a:pPr lvl="1">
                  <a:buFont typeface="Arial" charset="0"/>
                  <a:buChar char="•"/>
                </a:pPr>
                <a:endParaRPr lang="en-US" sz="2500" dirty="0">
                  <a:latin typeface="Franklin Gothic Medium" charset="0"/>
                  <a:ea typeface="Franklin Gothic Medium" charset="0"/>
                  <a:cs typeface="Franklin Gothic Medium" charset="0"/>
                  <a:sym typeface="Symbol" charset="0"/>
                </a:endParaRPr>
              </a:p>
              <a:p>
                <a:pPr marL="0" indent="0">
                  <a:buNone/>
                </a:pPr>
                <a:endParaRPr lang="en-US" sz="2800" dirty="0">
                  <a:latin typeface="Franklin Gothic Medium" charset="0"/>
                  <a:ea typeface="Franklin Gothic Medium" charset="0"/>
                  <a:cs typeface="Franklin Gothic Medium" charset="0"/>
                  <a:sym typeface="Symbol" charset="0"/>
                </a:endParaRPr>
              </a:p>
              <a:p>
                <a:pPr marL="0" indent="0">
                  <a:buNone/>
                </a:pPr>
                <a:r>
                  <a:rPr lang="en-US" sz="2800" dirty="0">
                    <a:solidFill>
                      <a:srgbClr val="7030A0"/>
                    </a:solidFill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e.g. Prove “Not every prime number is odd”</a:t>
                </a:r>
              </a:p>
            </p:txBody>
          </p:sp>
        </mc:Choice>
        <mc:Fallback xmlns="">
          <p:sp>
            <p:nvSpPr>
              <p:cNvPr id="18435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34622" y="1317979"/>
                <a:ext cx="8382000" cy="4525963"/>
              </a:xfrm>
              <a:blipFill>
                <a:blip r:embed="rId3"/>
                <a:stretch>
                  <a:fillRect l="-1362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2"/>
          <p:cNvSpPr txBox="1">
            <a:spLocks/>
          </p:cNvSpPr>
          <p:nvPr/>
        </p:nvSpPr>
        <p:spPr>
          <a:xfrm>
            <a:off x="1207261" y="5033263"/>
            <a:ext cx="7289968" cy="182473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Franklin Gothic Medium"/>
                <a:ea typeface="+mn-ea"/>
                <a:cs typeface="Franklin Gothic Medium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Franklin Gothic Medium"/>
                <a:ea typeface="+mn-ea"/>
                <a:cs typeface="Franklin Gothic Medium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sz="2400" b="1" dirty="0"/>
              <a:t>Proof</a:t>
            </a:r>
            <a:r>
              <a:rPr lang="en-US" sz="2400" dirty="0"/>
              <a:t>: 2 is a prime that is not odd — a counterexample to the claim that every prime number is odd.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7163336" y="5540630"/>
            <a:ext cx="18288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C26885-EACC-4746-8F9E-18D45B63908E}"/>
              </a:ext>
            </a:extLst>
          </p:cNvPr>
          <p:cNvSpPr txBox="1">
            <a:spLocks/>
          </p:cNvSpPr>
          <p:nvPr/>
        </p:nvSpPr>
        <p:spPr>
          <a:xfrm>
            <a:off x="434622" y="6229208"/>
            <a:ext cx="7289968" cy="473377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Franklin Gothic Medium"/>
                <a:ea typeface="+mn-ea"/>
                <a:cs typeface="Franklin Gothic Medium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Franklin Gothic Medium"/>
                <a:ea typeface="+mn-ea"/>
                <a:cs typeface="Franklin Gothic Medium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  <a:defRPr/>
            </a:pPr>
            <a:r>
              <a:rPr lang="en-US" sz="2400" dirty="0">
                <a:solidFill>
                  <a:srgbClr val="7030A0"/>
                </a:solidFill>
              </a:rPr>
              <a:t>An English proof does not need to cite De Morgan’s law.</a:t>
            </a:r>
          </a:p>
        </p:txBody>
      </p:sp>
    </p:spTree>
    <p:extLst>
      <p:ext uri="{BB962C8B-B14F-4D97-AF65-F5344CB8AC3E}">
        <p14:creationId xmlns:p14="http://schemas.microsoft.com/office/powerpoint/2010/main" val="1599899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491067" y="264006"/>
            <a:ext cx="8778240" cy="606642"/>
          </a:xfrm>
        </p:spPr>
        <p:txBody>
          <a:bodyPr>
            <a:normAutofit/>
          </a:bodyPr>
          <a:lstStyle/>
          <a:p>
            <a:r>
              <a:rPr lang="en-US" dirty="0">
                <a:latin typeface="Franklin Gothic Medium" pitchFamily="34" charset="0"/>
              </a:rPr>
              <a:t>Proof Strategies: Proof by Contrapositive</a:t>
            </a:r>
            <a:endParaRPr lang="en-US" sz="2900" dirty="0">
              <a:latin typeface="Franklin Gothic Medium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91067" y="1210292"/>
                <a:ext cx="8229600" cy="4632723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  <a:defRPr/>
                </a:pPr>
                <a:r>
                  <a:rPr lang="en-US" sz="2800" dirty="0">
                    <a:solidFill>
                      <a:srgbClr val="7030A0"/>
                    </a:solidFill>
                    <a:ea typeface="+mn-ea"/>
                  </a:rPr>
                  <a:t>If we assume</a:t>
                </a:r>
                <a:r>
                  <a:rPr lang="en-US" sz="2800" dirty="0">
                    <a:ea typeface="+mn-ea"/>
                  </a:rPr>
                  <a:t>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q</a:t>
                </a:r>
                <a:r>
                  <a:rPr lang="en-US" sz="2800" dirty="0">
                    <a:ea typeface="+mn-ea"/>
                  </a:rPr>
                  <a:t> </a:t>
                </a:r>
                <a:r>
                  <a:rPr lang="en-US" sz="2800" dirty="0">
                    <a:solidFill>
                      <a:srgbClr val="7030A0"/>
                    </a:solidFill>
                    <a:ea typeface="+mn-ea"/>
                  </a:rPr>
                  <a:t>and derive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p</a:t>
                </a:r>
                <a:r>
                  <a:rPr lang="en-US" sz="2800" dirty="0">
                    <a:solidFill>
                      <a:srgbClr val="7030A0"/>
                    </a:solidFill>
                    <a:sym typeface="Symbol"/>
                  </a:rPr>
                  <a:t>, then we have proven 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q</a:t>
                </a:r>
                <a:r>
                  <a:rPr lang="en-US" sz="2800" dirty="0">
                    <a:solidFill>
                      <a:srgbClr val="0070C0"/>
                    </a:solidFill>
                  </a:rPr>
                  <a:t>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</a:t>
                </a:r>
                <a:r>
                  <a:rPr lang="en-US" sz="2800" dirty="0">
                    <a:solidFill>
                      <a:srgbClr val="0070C0"/>
                    </a:solidFill>
                  </a:rPr>
                  <a:t>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p</a:t>
                </a:r>
                <a:r>
                  <a:rPr lang="en-US" sz="2800" dirty="0">
                    <a:solidFill>
                      <a:srgbClr val="7030A0"/>
                    </a:solidFill>
                    <a:sym typeface="Symbol"/>
                  </a:rPr>
                  <a:t>, which is equivalent to proving</a:t>
                </a:r>
                <a:r>
                  <a:rPr lang="en-US" sz="2800" dirty="0">
                    <a:solidFill>
                      <a:srgbClr val="000000"/>
                    </a:solidFill>
                    <a:sym typeface="Symbol"/>
                  </a:rPr>
                  <a:t>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p </a:t>
                </a:r>
                <a:r>
                  <a:rPr lang="en-US" sz="2800" dirty="0">
                    <a:solidFill>
                      <a:srgbClr val="0070C0"/>
                    </a:solidFill>
                    <a:ea typeface="+mn-ea"/>
                  </a:rPr>
                  <a:t> q</a:t>
                </a:r>
                <a:r>
                  <a:rPr lang="en-US" sz="2800" dirty="0">
                    <a:solidFill>
                      <a:srgbClr val="7030A0"/>
                    </a:solidFill>
                    <a:ea typeface="+mn-ea"/>
                  </a:rPr>
                  <a:t>.</a:t>
                </a:r>
                <a:endParaRPr lang="en-US" sz="2800" dirty="0">
                  <a:solidFill>
                    <a:srgbClr val="7030A0"/>
                  </a:solidFill>
                  <a:ea typeface="+mn-ea"/>
                  <a:sym typeface="Symbol"/>
                </a:endParaRPr>
              </a:p>
              <a:p>
                <a:pPr marL="0" indent="0">
                  <a:buNone/>
                  <a:defRPr/>
                </a:pPr>
                <a:endParaRPr lang="en-US" sz="2800" dirty="0">
                  <a:ea typeface="+mn-ea"/>
                  <a:sym typeface="Symbol"/>
                </a:endParaRP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solidFill>
                      <a:srgbClr val="002060"/>
                    </a:solidFill>
                    <a:ea typeface="+mn-ea"/>
                    <a:sym typeface="Symbol"/>
                  </a:rPr>
                  <a:t>                         1.1. </a:t>
                </a:r>
                <a14:m>
                  <m:oMath xmlns:m="http://schemas.openxmlformats.org/officeDocument/2006/math">
                    <m:r>
                      <a:rPr lang="en-US" sz="2800" b="1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</m:t>
                    </m:r>
                    <m:r>
                      <a:rPr lang="en-US" sz="2800" b="1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𝒒</m:t>
                    </m:r>
                  </m:oMath>
                </a14:m>
                <a:r>
                  <a:rPr lang="en-US" sz="2800" dirty="0">
                    <a:solidFill>
                      <a:srgbClr val="002060"/>
                    </a:solidFill>
                    <a:ea typeface="+mn-ea"/>
                    <a:sym typeface="Symbol"/>
                  </a:rPr>
                  <a:t>         </a:t>
                </a:r>
                <a:r>
                  <a:rPr lang="en-US" sz="2800" dirty="0">
                    <a:solidFill>
                      <a:srgbClr val="002060"/>
                    </a:solidFill>
                    <a:sym typeface="Symbol"/>
                  </a:rPr>
                  <a:t>A</a:t>
                </a:r>
                <a:r>
                  <a:rPr lang="en-US" sz="2800" dirty="0">
                    <a:solidFill>
                      <a:srgbClr val="002060"/>
                    </a:solidFill>
                    <a:ea typeface="+mn-ea"/>
                    <a:sym typeface="Symbol"/>
                  </a:rPr>
                  <a:t>ssumption</a:t>
                </a: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solidFill>
                      <a:srgbClr val="002060"/>
                    </a:solidFill>
                    <a:ea typeface="+mn-ea"/>
                    <a:sym typeface="Symbol"/>
                  </a:rPr>
                  <a:t>                          ...</a:t>
                </a: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solidFill>
                      <a:srgbClr val="002060"/>
                    </a:solidFill>
                    <a:ea typeface="+mn-ea"/>
                    <a:sym typeface="Symbol"/>
                  </a:rPr>
                  <a:t>                         1.3. </a:t>
                </a:r>
                <a14:m>
                  <m:oMath xmlns:m="http://schemas.openxmlformats.org/officeDocument/2006/math">
                    <m:r>
                      <a:rPr lang="en-US" sz="2800" b="1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</m:t>
                    </m:r>
                    <m:r>
                      <a:rPr lang="en-US" sz="2800" b="1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</m:oMath>
                </a14:m>
                <a:endParaRPr lang="en-US" sz="2800" b="1" dirty="0">
                  <a:solidFill>
                    <a:srgbClr val="00B050"/>
                  </a:solidFill>
                  <a:sym typeface="Symbol"/>
                </a:endParaRP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ea typeface="+mn-ea"/>
                    <a:sym typeface="Symbol"/>
                  </a:rPr>
                  <a:t>          </a:t>
                </a:r>
                <a:r>
                  <a:rPr lang="en-US" sz="2800" dirty="0">
                    <a:sym typeface="Symbol"/>
                  </a:rPr>
                  <a:t>1</a:t>
                </a:r>
                <a:r>
                  <a:rPr lang="en-US" sz="2800" dirty="0">
                    <a:ea typeface="+mn-ea"/>
                    <a:sym typeface="Symbol"/>
                  </a:rPr>
                  <a:t>. </a:t>
                </a:r>
                <a14:m>
                  <m:oMath xmlns:m="http://schemas.openxmlformats.org/officeDocument/2006/math">
                    <m:r>
                      <a:rPr lang="en-US" sz="2800" b="0" i="0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   </m:t>
                    </m:r>
                    <m:r>
                      <a:rPr lang="en-US" sz="28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</m:t>
                    </m:r>
                    <m:r>
                      <a:rPr lang="en-US" sz="28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𝒒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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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</m:oMath>
                </a14:m>
                <a:r>
                  <a:rPr lang="en-US" sz="2800" dirty="0">
                    <a:solidFill>
                      <a:srgbClr val="C00000"/>
                    </a:solidFill>
                    <a:ea typeface="+mn-ea"/>
                    <a:sym typeface="Symbol"/>
                  </a:rPr>
                  <a:t>     </a:t>
                </a:r>
                <a:r>
                  <a:rPr lang="en-US" sz="2800" dirty="0">
                    <a:ea typeface="+mn-ea"/>
                    <a:sym typeface="Symbol"/>
                  </a:rPr>
                  <a:t>		Direct Proof</a:t>
                </a: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ea typeface="+mn-ea"/>
                    <a:sym typeface="Symbol"/>
                  </a:rPr>
                  <a:t>          2.</a:t>
                </a:r>
                <a14:m>
                  <m:oMath xmlns:m="http://schemas.openxmlformats.org/officeDocument/2006/math">
                    <m:r>
                      <a:rPr lang="en-US" sz="28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      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  <m:r>
                      <a:rPr lang="en-US" sz="28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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𝒒</m:t>
                    </m:r>
                  </m:oMath>
                </a14:m>
                <a:r>
                  <a:rPr lang="en-US" sz="2800" b="1" dirty="0">
                    <a:ea typeface="+mn-ea"/>
                    <a:sym typeface="Symbol"/>
                  </a:rPr>
                  <a:t>			</a:t>
                </a:r>
                <a:r>
                  <a:rPr lang="en-US" sz="2800" dirty="0">
                    <a:sym typeface="Symbol"/>
                  </a:rPr>
                  <a:t>Contrapositive: 1</a:t>
                </a:r>
                <a:r>
                  <a:rPr lang="en-US" sz="2800" dirty="0">
                    <a:ea typeface="+mn-ea"/>
                    <a:sym typeface="Symbol"/>
                  </a:rPr>
                  <a:t>                       </a:t>
                </a:r>
                <a:endParaRPr lang="en-US" sz="2800" dirty="0">
                  <a:ea typeface="+mn-ea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1067" y="1210292"/>
                <a:ext cx="8229600" cy="4632723"/>
              </a:xfrm>
              <a:blipFill>
                <a:blip r:embed="rId3"/>
                <a:stretch>
                  <a:fillRect l="-1233" t="-16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5341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491067" y="278119"/>
            <a:ext cx="8778240" cy="606642"/>
          </a:xfrm>
        </p:spPr>
        <p:txBody>
          <a:bodyPr>
            <a:normAutofit/>
          </a:bodyPr>
          <a:lstStyle/>
          <a:p>
            <a:r>
              <a:rPr lang="en-US" dirty="0">
                <a:latin typeface="Franklin Gothic Medium" pitchFamily="34" charset="0"/>
              </a:rPr>
              <a:t>Proof Strategies: Proof by Contrapositive</a:t>
            </a:r>
            <a:endParaRPr lang="en-US" sz="2900" dirty="0">
              <a:latin typeface="Franklin Gothic Medium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1067" y="1210292"/>
            <a:ext cx="8229600" cy="4632723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en-US" sz="2600" dirty="0">
                <a:solidFill>
                  <a:srgbClr val="7030A0"/>
                </a:solidFill>
              </a:rPr>
              <a:t>If we assume </a:t>
            </a:r>
            <a:r>
              <a:rPr lang="en-US" sz="2600" dirty="0">
                <a:solidFill>
                  <a:srgbClr val="0070C0"/>
                </a:solidFill>
                <a:sym typeface="Symbol"/>
              </a:rPr>
              <a:t>q</a:t>
            </a:r>
            <a:r>
              <a:rPr lang="en-US" sz="2600" dirty="0"/>
              <a:t> </a:t>
            </a:r>
            <a:r>
              <a:rPr lang="en-US" sz="2600" dirty="0">
                <a:solidFill>
                  <a:srgbClr val="7030A0"/>
                </a:solidFill>
              </a:rPr>
              <a:t>and derive </a:t>
            </a:r>
            <a:r>
              <a:rPr lang="en-US" sz="2600" dirty="0">
                <a:solidFill>
                  <a:srgbClr val="0070C0"/>
                </a:solidFill>
                <a:sym typeface="Symbol"/>
              </a:rPr>
              <a:t>p</a:t>
            </a:r>
            <a:r>
              <a:rPr lang="en-US" sz="2600" dirty="0">
                <a:solidFill>
                  <a:srgbClr val="7030A0"/>
                </a:solidFill>
                <a:sym typeface="Symbol"/>
              </a:rPr>
              <a:t>, then we have proven  </a:t>
            </a:r>
            <a:r>
              <a:rPr lang="en-US" sz="2600" dirty="0">
                <a:solidFill>
                  <a:srgbClr val="0070C0"/>
                </a:solidFill>
                <a:sym typeface="Symbol"/>
              </a:rPr>
              <a:t>q</a:t>
            </a:r>
            <a:r>
              <a:rPr lang="en-US" sz="2600" dirty="0">
                <a:solidFill>
                  <a:srgbClr val="0070C0"/>
                </a:solidFill>
              </a:rPr>
              <a:t> </a:t>
            </a:r>
            <a:r>
              <a:rPr lang="en-US" sz="2600" dirty="0">
                <a:solidFill>
                  <a:srgbClr val="0070C0"/>
                </a:solidFill>
                <a:sym typeface="Symbol"/>
              </a:rPr>
              <a:t></a:t>
            </a:r>
            <a:r>
              <a:rPr lang="en-US" sz="2600" dirty="0">
                <a:solidFill>
                  <a:srgbClr val="0070C0"/>
                </a:solidFill>
              </a:rPr>
              <a:t> </a:t>
            </a:r>
            <a:r>
              <a:rPr lang="en-US" sz="2600" dirty="0">
                <a:solidFill>
                  <a:srgbClr val="0070C0"/>
                </a:solidFill>
                <a:sym typeface="Symbol"/>
              </a:rPr>
              <a:t>p</a:t>
            </a:r>
            <a:r>
              <a:rPr lang="en-US" sz="2600" dirty="0">
                <a:solidFill>
                  <a:srgbClr val="7030A0"/>
                </a:solidFill>
                <a:sym typeface="Symbol"/>
              </a:rPr>
              <a:t>, which is equivalent to proving </a:t>
            </a:r>
            <a:r>
              <a:rPr lang="en-US" sz="2600" dirty="0">
                <a:solidFill>
                  <a:srgbClr val="0070C0"/>
                </a:solidFill>
                <a:sym typeface="Symbol"/>
              </a:rPr>
              <a:t>p </a:t>
            </a:r>
            <a:r>
              <a:rPr lang="en-US" sz="2600" dirty="0">
                <a:solidFill>
                  <a:srgbClr val="0070C0"/>
                </a:solidFill>
              </a:rPr>
              <a:t> q</a:t>
            </a:r>
            <a:r>
              <a:rPr lang="en-US" sz="2600" dirty="0">
                <a:solidFill>
                  <a:srgbClr val="7030A0"/>
                </a:solidFill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/>
              <p:cNvSpPr txBox="1">
                <a:spLocks/>
              </p:cNvSpPr>
              <p:nvPr/>
            </p:nvSpPr>
            <p:spPr>
              <a:xfrm>
                <a:off x="4406968" y="3217712"/>
                <a:ext cx="4609016" cy="2226158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Franklin Gothic Medium"/>
                    <a:ea typeface="+mn-ea"/>
                    <a:cs typeface="Franklin Gothic Medium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Franklin Gothic Medium"/>
                    <a:ea typeface="+mn-ea"/>
                    <a:cs typeface="Franklin Gothic Medium"/>
                  </a:defRPr>
                </a:lvl2pPr>
                <a:lvl3pPr marL="9144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 charset="0"/>
                  <a:buNone/>
                  <a:defRPr/>
                </a:pPr>
                <a:r>
                  <a:rPr lang="en-US" sz="2200" dirty="0">
                    <a:solidFill>
                      <a:srgbClr val="002060"/>
                    </a:solidFill>
                    <a:sym typeface="Symbol"/>
                  </a:rPr>
                  <a:t>      1.1.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</m:t>
                    </m:r>
                    <m:r>
                      <a:rPr lang="en-US" sz="2200" b="1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𝒒</m:t>
                    </m:r>
                  </m:oMath>
                </a14:m>
                <a:r>
                  <a:rPr lang="en-US" sz="2200" dirty="0">
                    <a:solidFill>
                      <a:srgbClr val="002060"/>
                    </a:solidFill>
                    <a:sym typeface="Symbol"/>
                  </a:rPr>
                  <a:t>         	Assumption</a:t>
                </a: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200" dirty="0">
                    <a:solidFill>
                      <a:srgbClr val="002060"/>
                    </a:solidFill>
                    <a:sym typeface="Symbol"/>
                  </a:rPr>
                  <a:t>      ...</a:t>
                </a: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200" dirty="0">
                    <a:solidFill>
                      <a:srgbClr val="002060"/>
                    </a:solidFill>
                    <a:sym typeface="Symbol"/>
                  </a:rPr>
                  <a:t>      1.3.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</m:t>
                    </m:r>
                    <m:r>
                      <a:rPr lang="en-US" sz="2200" b="1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</m:oMath>
                </a14:m>
                <a:endParaRPr lang="en-US" sz="2200" b="1" dirty="0">
                  <a:solidFill>
                    <a:srgbClr val="00B050"/>
                  </a:solidFill>
                  <a:sym typeface="Symbol"/>
                </a:endParaRP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200" dirty="0">
                    <a:sym typeface="Symbol"/>
                  </a:rPr>
                  <a:t>1. </a:t>
                </a:r>
                <a14:m>
                  <m:oMath xmlns:m="http://schemas.openxmlformats.org/officeDocument/2006/math">
                    <m:r>
                      <a:rPr lang="en-US" sz="2200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   </m:t>
                    </m:r>
                    <m:r>
                      <a:rPr lang="en-US" sz="22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</m:t>
                    </m:r>
                    <m:r>
                      <a:rPr lang="en-US" sz="22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𝒒</m:t>
                    </m:r>
                    <m:r>
                      <a:rPr lang="en-US" sz="22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</m:t>
                    </m:r>
                    <m:r>
                      <a:rPr lang="en-US" sz="22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</m:t>
                    </m:r>
                    <m:r>
                      <a:rPr lang="en-US" sz="22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</m:oMath>
                </a14:m>
                <a:r>
                  <a:rPr lang="en-US" sz="2200" dirty="0">
                    <a:solidFill>
                      <a:srgbClr val="C00000"/>
                    </a:solidFill>
                    <a:sym typeface="Symbol"/>
                  </a:rPr>
                  <a:t>     </a:t>
                </a:r>
                <a:r>
                  <a:rPr lang="en-US" sz="2200" dirty="0">
                    <a:sym typeface="Symbol"/>
                  </a:rPr>
                  <a:t>	Direct Proof</a:t>
                </a: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200" dirty="0">
                    <a:sym typeface="Symbol"/>
                  </a:rPr>
                  <a:t>2.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      </m:t>
                    </m:r>
                    <m:r>
                      <a:rPr lang="en-US" sz="22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  <m:r>
                      <a:rPr lang="en-US" sz="22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</m:t>
                    </m:r>
                    <m:r>
                      <a:rPr lang="en-US" sz="22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𝒒</m:t>
                    </m:r>
                  </m:oMath>
                </a14:m>
                <a:r>
                  <a:rPr lang="en-US" sz="2200" b="1" dirty="0">
                    <a:sym typeface="Symbol"/>
                  </a:rPr>
                  <a:t>			</a:t>
                </a:r>
                <a:r>
                  <a:rPr lang="en-US" sz="2200" dirty="0">
                    <a:sym typeface="Symbol"/>
                  </a:rPr>
                  <a:t>Contrapositive: 1</a:t>
                </a:r>
                <a:endParaRPr lang="en-US" sz="2200" dirty="0"/>
              </a:p>
            </p:txBody>
          </p:sp>
        </mc:Choice>
        <mc:Fallback xmlns="">
          <p:sp>
            <p:nvSpPr>
              <p:cNvPr id="4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6968" y="3217712"/>
                <a:ext cx="4609016" cy="2226158"/>
              </a:xfrm>
              <a:prstGeom prst="rect">
                <a:avLst/>
              </a:prstGeom>
              <a:blipFill>
                <a:blip r:embed="rId3"/>
                <a:stretch>
                  <a:fillRect l="-1928" t="-17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 txBox="1">
                <a:spLocks/>
              </p:cNvSpPr>
              <p:nvPr/>
            </p:nvSpPr>
            <p:spPr>
              <a:xfrm>
                <a:off x="491067" y="2566649"/>
                <a:ext cx="4343203" cy="3017922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Franklin Gothic Medium"/>
                    <a:ea typeface="+mn-ea"/>
                    <a:cs typeface="Franklin Gothic Medium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Franklin Gothic Medium"/>
                    <a:ea typeface="+mn-ea"/>
                    <a:cs typeface="Franklin Gothic Medium"/>
                  </a:defRPr>
                </a:lvl2pPr>
                <a:lvl3pPr marL="9144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/>
                  <a:buNone/>
                  <a:defRPr/>
                </a:pPr>
                <a:r>
                  <a:rPr lang="en-US" sz="2200" dirty="0"/>
                  <a:t>We will prove the contrapositive.</a:t>
                </a:r>
              </a:p>
              <a:p>
                <a:pPr marL="0" indent="0">
                  <a:buFont typeface="Arial"/>
                  <a:buNone/>
                  <a:defRPr/>
                </a:pPr>
                <a:endParaRPr lang="en-US" sz="1000" dirty="0"/>
              </a:p>
              <a:p>
                <a:pPr marL="0" indent="0">
                  <a:buNone/>
                  <a:defRPr/>
                </a:pPr>
                <a:r>
                  <a:rPr lang="en-US" sz="2200" dirty="0">
                    <a:solidFill>
                      <a:srgbClr val="000000"/>
                    </a:solidFill>
                  </a:rPr>
                  <a:t>Suppose </a:t>
                </a:r>
                <a14:m>
                  <m:oMath xmlns:m="http://schemas.openxmlformats.org/officeDocument/2006/math">
                    <m:r>
                      <a:rPr lang="en-US" sz="2200" b="1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</m:t>
                    </m:r>
                    <m:r>
                      <a:rPr lang="en-US" sz="2200" b="1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𝒒</m:t>
                    </m:r>
                  </m:oMath>
                </a14:m>
                <a:r>
                  <a:rPr lang="en-US" sz="2200" dirty="0">
                    <a:solidFill>
                      <a:srgbClr val="000000"/>
                    </a:solidFill>
                  </a:rPr>
                  <a:t>.</a:t>
                </a:r>
              </a:p>
              <a:p>
                <a:pPr marL="0" indent="0">
                  <a:buNone/>
                  <a:defRPr/>
                </a:pPr>
                <a:r>
                  <a:rPr lang="en-US" sz="2200" dirty="0">
                    <a:solidFill>
                      <a:srgbClr val="000000"/>
                    </a:solidFill>
                  </a:rPr>
                  <a:t>...</a:t>
                </a:r>
              </a:p>
              <a:p>
                <a:pPr marL="0" indent="0">
                  <a:buNone/>
                  <a:defRPr/>
                </a:pPr>
                <a:r>
                  <a:rPr lang="en-US" sz="2200" dirty="0">
                    <a:solidFill>
                      <a:srgbClr val="000000"/>
                    </a:solidFill>
                  </a:rPr>
                  <a:t>Thus, </a:t>
                </a:r>
                <a14:m>
                  <m:oMath xmlns:m="http://schemas.openxmlformats.org/officeDocument/2006/math">
                    <m:r>
                      <a:rPr lang="en-US" sz="2200" b="1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</m:t>
                    </m:r>
                    <m:r>
                      <a:rPr lang="en-US" sz="2200" b="1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</m:oMath>
                </a14:m>
                <a:r>
                  <a:rPr lang="en-US" sz="2200" dirty="0">
                    <a:solidFill>
                      <a:srgbClr val="000000"/>
                    </a:solidFill>
                  </a:rPr>
                  <a:t>.</a:t>
                </a:r>
              </a:p>
            </p:txBody>
          </p:sp>
        </mc:Choice>
        <mc:Fallback xmlns="">
          <p:sp>
            <p:nvSpPr>
              <p:cNvPr id="5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067" y="2566649"/>
                <a:ext cx="4343203" cy="3017922"/>
              </a:xfrm>
              <a:prstGeom prst="rect">
                <a:avLst/>
              </a:prstGeom>
              <a:blipFill rotWithShape="0">
                <a:blip r:embed="rId4"/>
                <a:stretch>
                  <a:fillRect l="-1826" t="-14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531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Franklin Gothic Medium" pitchFamily="34" charset="0"/>
              </a:rPr>
              <a:t>Proof by Contradiction:  One way to prove </a:t>
            </a:r>
            <a:r>
              <a:rPr lang="en-US" dirty="0" smtClean="0">
                <a:solidFill>
                  <a:srgbClr val="C00000"/>
                </a:solidFill>
                <a:latin typeface="Franklin Gothic Medium" pitchFamily="34" charset="0"/>
                <a:sym typeface="Symbol" charset="0"/>
              </a:rPr>
              <a:t>p</a:t>
            </a:r>
            <a:endParaRPr lang="en-US" dirty="0">
              <a:solidFill>
                <a:srgbClr val="C00000"/>
              </a:solidFill>
              <a:latin typeface="Franklin Gothic Medium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91067" y="1210293"/>
                <a:ext cx="8229600" cy="5140800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  <a:defRPr/>
                </a:pPr>
                <a:r>
                  <a:rPr lang="en-US" sz="2800" dirty="0" smtClean="0">
                    <a:solidFill>
                      <a:srgbClr val="7030A0"/>
                    </a:solidFill>
                    <a:ea typeface="+mn-ea"/>
                  </a:rPr>
                  <a:t>If we assume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 </a:t>
                </a:r>
                <a:r>
                  <a:rPr lang="en-US" sz="2800" dirty="0" smtClean="0">
                    <a:solidFill>
                      <a:srgbClr val="0070C0"/>
                    </a:solidFill>
                    <a:ea typeface="+mn-ea"/>
                  </a:rPr>
                  <a:t>p</a:t>
                </a:r>
                <a:r>
                  <a:rPr lang="en-US" sz="2800" dirty="0" smtClean="0">
                    <a:solidFill>
                      <a:srgbClr val="7030A0"/>
                    </a:solidFill>
                    <a:ea typeface="+mn-ea"/>
                  </a:rPr>
                  <a:t> </a:t>
                </a:r>
                <a:r>
                  <a:rPr lang="en-US" sz="2800" dirty="0">
                    <a:solidFill>
                      <a:srgbClr val="7030A0"/>
                    </a:solidFill>
                    <a:ea typeface="+mn-ea"/>
                  </a:rPr>
                  <a:t>and derive </a:t>
                </a:r>
                <a:r>
                  <a:rPr lang="en-US" sz="2800" dirty="0">
                    <a:solidFill>
                      <a:srgbClr val="0070C0"/>
                    </a:solidFill>
                    <a:ea typeface="+mn-ea"/>
                  </a:rPr>
                  <a:t>F</a:t>
                </a:r>
                <a:r>
                  <a:rPr lang="en-US" sz="2800" dirty="0">
                    <a:solidFill>
                      <a:srgbClr val="7030A0"/>
                    </a:solidFill>
                    <a:ea typeface="+mn-ea"/>
                  </a:rPr>
                  <a:t> (a contradiction), then we have proven </a:t>
                </a:r>
                <a:r>
                  <a:rPr lang="en-US" sz="2800" dirty="0" smtClean="0">
                    <a:solidFill>
                      <a:srgbClr val="0070C0"/>
                    </a:solidFill>
                    <a:ea typeface="+mn-ea"/>
                    <a:sym typeface="Symbol"/>
                  </a:rPr>
                  <a:t>p</a:t>
                </a:r>
                <a:r>
                  <a:rPr lang="en-US" sz="2800" dirty="0">
                    <a:solidFill>
                      <a:srgbClr val="7030A0"/>
                    </a:solidFill>
                    <a:ea typeface="+mn-ea"/>
                    <a:sym typeface="Symbol"/>
                  </a:rPr>
                  <a:t>.</a:t>
                </a:r>
              </a:p>
              <a:p>
                <a:pPr marL="0" indent="0">
                  <a:buNone/>
                  <a:defRPr/>
                </a:pPr>
                <a:endParaRPr lang="en-US" sz="2800" dirty="0">
                  <a:ea typeface="+mn-ea"/>
                  <a:sym typeface="Symbol"/>
                </a:endParaRP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solidFill>
                      <a:srgbClr val="002060"/>
                    </a:solidFill>
                    <a:ea typeface="+mn-ea"/>
                    <a:sym typeface="Symbol"/>
                  </a:rPr>
                  <a:t>                         1.1. 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ea typeface="+mn-ea"/>
                        <a:sym typeface="Symbol"/>
                      </a:rPr>
                      <m:t>¬</m:t>
                    </m:r>
                    <m:r>
                      <a:rPr lang="en-US" sz="2800" b="1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ea typeface="+mn-ea"/>
                        <a:sym typeface="Symbol"/>
                      </a:rPr>
                      <m:t>𝒑</m:t>
                    </m:r>
                  </m:oMath>
                </a14:m>
                <a:r>
                  <a:rPr lang="en-US" sz="2800" dirty="0">
                    <a:solidFill>
                      <a:srgbClr val="002060"/>
                    </a:solidFill>
                    <a:ea typeface="+mn-ea"/>
                    <a:sym typeface="Symbol"/>
                  </a:rPr>
                  <a:t>      Assumption</a:t>
                </a: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solidFill>
                      <a:srgbClr val="002060"/>
                    </a:solidFill>
                    <a:ea typeface="+mn-ea"/>
                    <a:sym typeface="Symbol"/>
                  </a:rPr>
                  <a:t>                          ...</a:t>
                </a: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solidFill>
                      <a:srgbClr val="002060"/>
                    </a:solidFill>
                    <a:ea typeface="+mn-ea"/>
                    <a:sym typeface="Symbol"/>
                  </a:rPr>
                  <a:t>                         1.3.  </a:t>
                </a:r>
                <a14:m>
                  <m:oMath xmlns:m="http://schemas.openxmlformats.org/officeDocument/2006/math">
                    <m:r>
                      <a:rPr lang="en-US" sz="2800" b="1" i="1" dirty="0" smtClean="0">
                        <a:solidFill>
                          <a:srgbClr val="00B050"/>
                        </a:solidFill>
                        <a:latin typeface="Cambria Math" charset="0"/>
                        <a:ea typeface="+mn-ea"/>
                        <a:sym typeface="Symbol"/>
                      </a:rPr>
                      <m:t>𝗙</m:t>
                    </m:r>
                  </m:oMath>
                </a14:m>
                <a:endParaRPr lang="en-US" sz="2800" b="1" dirty="0">
                  <a:solidFill>
                    <a:srgbClr val="002060"/>
                  </a:solidFill>
                  <a:latin typeface="+mn-lt"/>
                  <a:ea typeface="+mn-ea"/>
                  <a:sym typeface="Symbol"/>
                </a:endParaRP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ea typeface="+mn-ea"/>
                    <a:sym typeface="Symbol"/>
                  </a:rPr>
                  <a:t>          1.   </a:t>
                </a:r>
                <a14:m>
                  <m:oMath xmlns:m="http://schemas.openxmlformats.org/officeDocument/2006/math">
                    <m:r>
                      <a:rPr lang="en-US" sz="2800" b="0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+mn-ea"/>
                        <a:sym typeface="Symbol"/>
                      </a:rPr>
                      <m:t>¬</m:t>
                    </m:r>
                    <m:r>
                      <a:rPr lang="en-US" sz="28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+mn-ea"/>
                        <a:sym typeface="Symbol"/>
                      </a:rPr>
                      <m:t>𝒑</m:t>
                    </m:r>
                    <m:r>
                      <a:rPr lang="en-US" sz="28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+mn-ea"/>
                        <a:sym typeface="Symbol"/>
                      </a:rPr>
                      <m:t>  </m:t>
                    </m:r>
                    <m:r>
                      <a:rPr lang="en-US" sz="28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+mn-ea"/>
                        <a:sym typeface="Symbol"/>
                      </a:rPr>
                      <m:t>𝗙</m:t>
                    </m:r>
                  </m:oMath>
                </a14:m>
                <a:r>
                  <a:rPr lang="en-US" sz="2800" dirty="0">
                    <a:solidFill>
                      <a:srgbClr val="C00000"/>
                    </a:solidFill>
                    <a:ea typeface="+mn-ea"/>
                    <a:sym typeface="Symbol"/>
                  </a:rPr>
                  <a:t>         </a:t>
                </a:r>
                <a:r>
                  <a:rPr lang="en-US" sz="2800" dirty="0">
                    <a:ea typeface="+mn-ea"/>
                    <a:sym typeface="Symbol"/>
                  </a:rPr>
                  <a:t>		Direct Proof</a:t>
                </a: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ea typeface="+mn-ea"/>
                    <a:sym typeface="Symbol"/>
                  </a:rPr>
                  <a:t>          2.   </a:t>
                </a:r>
                <a14:m>
                  <m:oMath xmlns:m="http://schemas.openxmlformats.org/officeDocument/2006/math">
                    <m:r>
                      <a:rPr lang="en-US" sz="28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+mn-ea"/>
                        <a:sym typeface="Symbol"/>
                      </a:rPr>
                      <m:t>¬¬</m:t>
                    </m:r>
                    <m:r>
                      <a:rPr lang="en-US" sz="28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+mn-ea"/>
                        <a:sym typeface="Symbol"/>
                      </a:rPr>
                      <m:t>𝒑</m:t>
                    </m:r>
                    <m:r>
                      <a:rPr lang="en-US" sz="28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+mn-ea"/>
                        <a:sym typeface="Symbol"/>
                      </a:rPr>
                      <m:t>  </m:t>
                    </m:r>
                    <m:r>
                      <a:rPr lang="en-US" sz="2800" b="1" i="1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+mn-ea"/>
                        <a:sym typeface="Symbol"/>
                      </a:rPr>
                      <m:t>𝗙</m:t>
                    </m:r>
                  </m:oMath>
                </a14:m>
                <a:r>
                  <a:rPr lang="en-US" sz="2800" b="1" dirty="0">
                    <a:solidFill>
                      <a:srgbClr val="C00000"/>
                    </a:solidFill>
                    <a:ea typeface="+mn-ea"/>
                    <a:sym typeface="Symbol"/>
                  </a:rPr>
                  <a:t>       </a:t>
                </a:r>
                <a:r>
                  <a:rPr lang="en-US" sz="2800" b="1" dirty="0">
                    <a:ea typeface="+mn-ea"/>
                    <a:sym typeface="Symbol"/>
                  </a:rPr>
                  <a:t>		</a:t>
                </a:r>
                <a:r>
                  <a:rPr lang="en-US" sz="2800" dirty="0">
                    <a:sym typeface="Symbol"/>
                  </a:rPr>
                  <a:t>Law of Implication:</a:t>
                </a:r>
                <a:r>
                  <a:rPr lang="en-US" sz="2800" dirty="0">
                    <a:ea typeface="+mn-ea"/>
                    <a:sym typeface="Symbol"/>
                  </a:rPr>
                  <a:t> 1</a:t>
                </a: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ea typeface="+mn-ea"/>
                    <a:sym typeface="Symbol"/>
                  </a:rPr>
                  <a:t>          3. </a:t>
                </a:r>
                <a:r>
                  <a:rPr lang="en-US" sz="2800" dirty="0" smtClean="0">
                    <a:ea typeface="+mn-ea"/>
                    <a:sym typeface="Symbol"/>
                  </a:rPr>
                  <a:t>  </a:t>
                </a:r>
                <a14:m>
                  <m:oMath xmlns:m="http://schemas.openxmlformats.org/officeDocument/2006/math"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  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𝗙</m:t>
                    </m:r>
                  </m:oMath>
                </a14:m>
                <a:r>
                  <a:rPr lang="en-US" sz="2800" dirty="0">
                    <a:ea typeface="+mn-ea"/>
                    <a:sym typeface="Symbol"/>
                  </a:rPr>
                  <a:t>              		</a:t>
                </a:r>
                <a:r>
                  <a:rPr lang="en-US" sz="2800" dirty="0" smtClean="0">
                    <a:ea typeface="+mn-ea"/>
                    <a:sym typeface="Symbol"/>
                  </a:rPr>
                  <a:t>Double Negation: 2</a:t>
                </a: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sym typeface="Symbol"/>
                  </a:rPr>
                  <a:t> </a:t>
                </a:r>
                <a:r>
                  <a:rPr lang="en-US" sz="2800" dirty="0" smtClean="0">
                    <a:sym typeface="Symbol"/>
                  </a:rPr>
                  <a:t>         4. </a:t>
                </a:r>
                <a14:m>
                  <m:oMath xmlns:m="http://schemas.openxmlformats.org/officeDocument/2006/math">
                    <m:r>
                      <a:rPr lang="en-US" sz="2800" b="0" i="0" dirty="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  </m:t>
                    </m:r>
                    <m:r>
                      <a:rPr lang="en-US" sz="28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</m:oMath>
                </a14:m>
                <a:r>
                  <a:rPr lang="en-US" sz="2800" dirty="0" smtClean="0">
                    <a:ea typeface="+mn-ea"/>
                    <a:sym typeface="Symbol"/>
                  </a:rPr>
                  <a:t>                            Identity: 3</a:t>
                </a:r>
                <a:endParaRPr lang="en-US" sz="2800" dirty="0">
                  <a:ea typeface="+mn-ea"/>
                  <a:sym typeface="Symbol"/>
                </a:endParaRPr>
              </a:p>
              <a:p>
                <a:pPr marL="0" indent="0">
                  <a:buFont typeface="Arial" charset="0"/>
                  <a:buNone/>
                  <a:defRPr/>
                </a:pPr>
                <a:r>
                  <a:rPr lang="en-US" sz="2800" dirty="0">
                    <a:ea typeface="+mn-ea"/>
                    <a:sym typeface="Symbol"/>
                  </a:rPr>
                  <a:t>                          </a:t>
                </a:r>
                <a:endParaRPr lang="en-US" sz="2800" dirty="0">
                  <a:ea typeface="+mn-ea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1067" y="1210293"/>
                <a:ext cx="8229600" cy="5140800"/>
              </a:xfrm>
              <a:blipFill>
                <a:blip r:embed="rId3"/>
                <a:stretch>
                  <a:fillRect l="-1556" t="-2135" r="-22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2951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491067" y="278119"/>
            <a:ext cx="8778240" cy="606642"/>
          </a:xfrm>
        </p:spPr>
        <p:txBody>
          <a:bodyPr>
            <a:normAutofit/>
          </a:bodyPr>
          <a:lstStyle/>
          <a:p>
            <a:r>
              <a:rPr lang="en-US" dirty="0">
                <a:latin typeface="Franklin Gothic Medium" pitchFamily="34" charset="0"/>
              </a:rPr>
              <a:t>Proof Strategies: Proof by Contradiction</a:t>
            </a:r>
            <a:endParaRPr lang="en-US" sz="2900" dirty="0">
              <a:latin typeface="Franklin Gothic Medium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1067" y="1210292"/>
            <a:ext cx="8229600" cy="4632723"/>
          </a:xfrm>
        </p:spPr>
        <p:txBody>
          <a:bodyPr>
            <a:normAutofit/>
          </a:bodyPr>
          <a:lstStyle/>
          <a:p>
            <a:pPr marL="0" lvl="0" indent="0">
              <a:buNone/>
              <a:defRPr/>
            </a:pPr>
            <a:r>
              <a:rPr lang="en-US" sz="2800" dirty="0">
                <a:solidFill>
                  <a:srgbClr val="7030A0"/>
                </a:solidFill>
              </a:rPr>
              <a:t>If we assume </a:t>
            </a:r>
            <a:r>
              <a:rPr lang="en-US" sz="2800" dirty="0">
                <a:solidFill>
                  <a:srgbClr val="0070C0"/>
                </a:solidFill>
                <a:sym typeface="Symbol"/>
              </a:rPr>
              <a:t> </a:t>
            </a:r>
            <a:r>
              <a:rPr lang="en-US" sz="2800" dirty="0">
                <a:solidFill>
                  <a:srgbClr val="0070C0"/>
                </a:solidFill>
              </a:rPr>
              <a:t>p</a:t>
            </a:r>
            <a:r>
              <a:rPr lang="en-US" sz="2800" dirty="0">
                <a:solidFill>
                  <a:srgbClr val="7030A0"/>
                </a:solidFill>
              </a:rPr>
              <a:t> and derive </a:t>
            </a:r>
            <a:r>
              <a:rPr lang="en-US" sz="2800" dirty="0">
                <a:solidFill>
                  <a:srgbClr val="0070C0"/>
                </a:solidFill>
              </a:rPr>
              <a:t>F</a:t>
            </a:r>
            <a:r>
              <a:rPr lang="en-US" sz="2800" dirty="0">
                <a:solidFill>
                  <a:srgbClr val="7030A0"/>
                </a:solidFill>
              </a:rPr>
              <a:t> (a contradiction), </a:t>
            </a:r>
            <a:r>
              <a:rPr lang="en-US" sz="2800" dirty="0" smtClean="0">
                <a:solidFill>
                  <a:srgbClr val="7030A0"/>
                </a:solidFill>
              </a:rPr>
              <a:t>then we </a:t>
            </a:r>
            <a:r>
              <a:rPr lang="en-US" sz="2800" dirty="0">
                <a:solidFill>
                  <a:srgbClr val="7030A0"/>
                </a:solidFill>
              </a:rPr>
              <a:t>have proven </a:t>
            </a:r>
            <a:r>
              <a:rPr lang="en-US" sz="2800" dirty="0">
                <a:solidFill>
                  <a:srgbClr val="0070C0"/>
                </a:solidFill>
                <a:sym typeface="Symbol"/>
              </a:rPr>
              <a:t>p</a:t>
            </a:r>
            <a:r>
              <a:rPr lang="en-US" sz="2800" dirty="0">
                <a:solidFill>
                  <a:srgbClr val="7030A0"/>
                </a:solidFill>
                <a:sym typeface="Symbol"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/>
              <p:cNvSpPr txBox="1">
                <a:spLocks/>
              </p:cNvSpPr>
              <p:nvPr/>
            </p:nvSpPr>
            <p:spPr>
              <a:xfrm>
                <a:off x="491067" y="2330724"/>
                <a:ext cx="4343203" cy="3017922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42900" indent="-3429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3200" kern="1200">
                    <a:solidFill>
                      <a:schemeClr val="tx1"/>
                    </a:solidFill>
                    <a:latin typeface="Franklin Gothic Medium"/>
                    <a:ea typeface="+mn-ea"/>
                    <a:cs typeface="Franklin Gothic Medium"/>
                  </a:defRPr>
                </a:lvl1pPr>
                <a:lvl2pPr marL="742950" indent="-285750" algn="l" defTabSz="457200" rtl="0" eaLnBrk="1" latinLnBrk="0" hangingPunct="1">
                  <a:spcBef>
                    <a:spcPct val="20000"/>
                  </a:spcBef>
                  <a:buFont typeface="Arial"/>
                  <a:buChar char="–"/>
                  <a:defRPr sz="2800" kern="1200">
                    <a:solidFill>
                      <a:schemeClr val="tx1"/>
                    </a:solidFill>
                    <a:latin typeface="Franklin Gothic Medium"/>
                    <a:ea typeface="+mn-ea"/>
                    <a:cs typeface="Franklin Gothic Medium"/>
                  </a:defRPr>
                </a:lvl2pPr>
                <a:lvl3pPr marL="9144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Arial"/>
                  <a:buNone/>
                  <a:defRPr/>
                </a:pPr>
                <a:r>
                  <a:rPr lang="en-US" sz="2200" dirty="0" smtClean="0"/>
                  <a:t>We will argue by contradiction.</a:t>
                </a:r>
              </a:p>
              <a:p>
                <a:pPr marL="0" indent="0">
                  <a:buFont typeface="Arial"/>
                  <a:buNone/>
                  <a:defRPr/>
                </a:pPr>
                <a:endParaRPr lang="en-US" sz="1000" dirty="0"/>
              </a:p>
              <a:p>
                <a:pPr marL="0" indent="0">
                  <a:buNone/>
                  <a:defRPr/>
                </a:pPr>
                <a:r>
                  <a:rPr lang="en-US" sz="2200" dirty="0">
                    <a:solidFill>
                      <a:srgbClr val="000000"/>
                    </a:solidFill>
                  </a:rPr>
                  <a:t>Suppose </a:t>
                </a:r>
                <a14:m>
                  <m:oMath xmlns:m="http://schemas.openxmlformats.org/officeDocument/2006/math">
                    <m:r>
                      <a:rPr lang="en-US" sz="2000" b="1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¬</m:t>
                    </m:r>
                    <m:r>
                      <a:rPr lang="en-US" sz="2000" b="1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  <m:r>
                      <a:rPr lang="en-US" sz="2000" b="0" i="0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.</m:t>
                    </m:r>
                  </m:oMath>
                </a14:m>
                <a:endParaRPr lang="en-US" sz="2000" b="0" dirty="0" smtClean="0">
                  <a:solidFill>
                    <a:srgbClr val="00B050"/>
                  </a:solidFill>
                  <a:sym typeface="Symbol"/>
                </a:endParaRPr>
              </a:p>
              <a:p>
                <a:pPr marL="0" indent="0">
                  <a:buNone/>
                  <a:defRPr/>
                </a:pPr>
                <a:r>
                  <a:rPr lang="en-US" sz="2000" dirty="0" smtClean="0">
                    <a:solidFill>
                      <a:srgbClr val="000000"/>
                    </a:solidFill>
                  </a:rPr>
                  <a:t>...</a:t>
                </a:r>
                <a:endParaRPr lang="en-US" sz="2000" dirty="0">
                  <a:solidFill>
                    <a:srgbClr val="000000"/>
                  </a:solidFill>
                </a:endParaRPr>
              </a:p>
              <a:p>
                <a:pPr marL="0" indent="0">
                  <a:buNone/>
                  <a:defRPr/>
                </a:pPr>
                <a:r>
                  <a:rPr lang="en-US" sz="2200" dirty="0">
                    <a:solidFill>
                      <a:srgbClr val="000000"/>
                    </a:solidFill>
                  </a:rPr>
                  <a:t>This is a contradiction.</a:t>
                </a:r>
              </a:p>
            </p:txBody>
          </p:sp>
        </mc:Choice>
        <mc:Fallback xmlns="">
          <p:sp>
            <p:nvSpPr>
              <p:cNvPr id="5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1067" y="2330724"/>
                <a:ext cx="4343203" cy="3017922"/>
              </a:xfrm>
              <a:prstGeom prst="rect">
                <a:avLst/>
              </a:prstGeom>
              <a:blipFill>
                <a:blip r:embed="rId3"/>
                <a:stretch>
                  <a:fillRect l="-1826" t="-12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8FA801-8504-8342-9679-4A7BCAD5D1A9}"/>
              </a:ext>
            </a:extLst>
          </p:cNvPr>
          <p:cNvSpPr txBox="1">
            <a:spLocks/>
          </p:cNvSpPr>
          <p:nvPr/>
        </p:nvSpPr>
        <p:spPr>
          <a:xfrm>
            <a:off x="1318477" y="5861847"/>
            <a:ext cx="7289968" cy="76226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Franklin Gothic Medium"/>
                <a:ea typeface="+mn-ea"/>
                <a:cs typeface="Franklin Gothic Medium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Franklin Gothic Medium"/>
                <a:ea typeface="+mn-ea"/>
                <a:cs typeface="Franklin Gothic Medium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2400" dirty="0">
                <a:solidFill>
                  <a:srgbClr val="000000"/>
                </a:solidFill>
              </a:rPr>
              <a:t>Often, we will infer </a:t>
            </a:r>
            <a:r>
              <a:rPr lang="en-US" sz="2400" dirty="0">
                <a:solidFill>
                  <a:srgbClr val="0070C0"/>
                </a:solidFill>
                <a:latin typeface="Symbol" charset="0"/>
                <a:sym typeface="Symbol" charset="0"/>
              </a:rPr>
              <a:t></a:t>
            </a:r>
            <a:r>
              <a:rPr lang="en-US" sz="2400" dirty="0">
                <a:solidFill>
                  <a:srgbClr val="0070C0"/>
                </a:solidFill>
                <a:latin typeface="Calibri" charset="0"/>
                <a:sym typeface="Symbol" charset="0"/>
              </a:rPr>
              <a:t>R</a:t>
            </a:r>
            <a:r>
              <a:rPr lang="en-US" sz="2400" dirty="0">
                <a:solidFill>
                  <a:srgbClr val="000000"/>
                </a:solidFill>
              </a:rPr>
              <a:t>, where </a:t>
            </a:r>
            <a:r>
              <a:rPr lang="en-US" sz="2400" dirty="0">
                <a:solidFill>
                  <a:srgbClr val="0070C0"/>
                </a:solidFill>
                <a:latin typeface="Calibri" charset="0"/>
                <a:sym typeface="Symbol" charset="0"/>
              </a:rPr>
              <a:t>R</a:t>
            </a:r>
            <a:r>
              <a:rPr lang="en-US" sz="2400" dirty="0">
                <a:solidFill>
                  <a:srgbClr val="000000"/>
                </a:solidFill>
              </a:rPr>
              <a:t> is a prior fact.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Putting these together, we have </a:t>
            </a:r>
            <a:r>
              <a:rPr lang="en-US" sz="2400" dirty="0">
                <a:solidFill>
                  <a:srgbClr val="0070C0"/>
                </a:solidFill>
                <a:latin typeface="Calibri" charset="0"/>
                <a:sym typeface="Symbol" charset="0"/>
              </a:rPr>
              <a:t>R  </a:t>
            </a:r>
            <a:r>
              <a:rPr lang="en-US" sz="2400" dirty="0">
                <a:solidFill>
                  <a:srgbClr val="0070C0"/>
                </a:solidFill>
                <a:latin typeface="Symbol" charset="0"/>
                <a:sym typeface="Symbol" charset="0"/>
              </a:rPr>
              <a:t></a:t>
            </a:r>
            <a:r>
              <a:rPr lang="en-US" sz="2400" dirty="0">
                <a:solidFill>
                  <a:srgbClr val="0070C0"/>
                </a:solidFill>
                <a:latin typeface="Calibri" charset="0"/>
                <a:sym typeface="Symbol" charset="0"/>
              </a:rPr>
              <a:t>R </a:t>
            </a:r>
            <a:r>
              <a:rPr lang="en-US" sz="2400" dirty="0">
                <a:solidFill>
                  <a:srgbClr val="0070C0"/>
                </a:solidFill>
                <a:latin typeface="Symbol" pitchFamily="18" charset="2"/>
                <a:sym typeface="Symbol" pitchFamily="18" charset="2"/>
              </a:rPr>
              <a:t> </a:t>
            </a:r>
            <a:r>
              <a:rPr lang="en-US" sz="2400" dirty="0">
                <a:solidFill>
                  <a:srgbClr val="0070C0"/>
                </a:solidFill>
                <a:latin typeface="Calibri" charset="0"/>
                <a:sym typeface="Symbol" charset="0"/>
              </a:rPr>
              <a:t>F</a:t>
            </a:r>
            <a:endParaRPr lang="en-US" sz="2400" dirty="0">
              <a:solidFill>
                <a:srgbClr val="7030A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3428012" y="2952942"/>
                <a:ext cx="5067413" cy="26161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lvl="0">
                  <a:spcBef>
                    <a:spcPct val="20000"/>
                  </a:spcBef>
                  <a:defRPr/>
                </a:pPr>
                <a:r>
                  <a:rPr lang="en-US" sz="2000" dirty="0">
                    <a:solidFill>
                      <a:srgbClr val="002060"/>
                    </a:solidFill>
                    <a:latin typeface="Franklin Gothic Medium"/>
                    <a:sym typeface="Symbol"/>
                  </a:rPr>
                  <a:t> </a:t>
                </a:r>
                <a:r>
                  <a:rPr lang="en-US" sz="2000" dirty="0" smtClean="0">
                    <a:solidFill>
                      <a:srgbClr val="002060"/>
                    </a:solidFill>
                    <a:latin typeface="Franklin Gothic Medium"/>
                    <a:sym typeface="Symbol"/>
                  </a:rPr>
                  <a:t>                       1.1</a:t>
                </a:r>
                <a:r>
                  <a:rPr lang="en-US" sz="2000" dirty="0">
                    <a:solidFill>
                      <a:srgbClr val="002060"/>
                    </a:solidFill>
                    <a:latin typeface="Franklin Gothic Medium"/>
                    <a:sym typeface="Symbol"/>
                  </a:rPr>
                  <a:t>.  </a:t>
                </a:r>
                <a14:m>
                  <m:oMath xmlns:m="http://schemas.openxmlformats.org/officeDocument/2006/math">
                    <m:r>
                      <a:rPr lang="en-US" sz="2000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¬</m:t>
                    </m:r>
                    <m:r>
                      <a:rPr lang="en-US" sz="2000" b="1" i="1" dirty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</m:oMath>
                </a14:m>
                <a:r>
                  <a:rPr lang="en-US" sz="2000" dirty="0">
                    <a:solidFill>
                      <a:srgbClr val="002060"/>
                    </a:solidFill>
                    <a:latin typeface="Franklin Gothic Medium"/>
                    <a:sym typeface="Symbol"/>
                  </a:rPr>
                  <a:t>      Assumption</a:t>
                </a:r>
              </a:p>
              <a:p>
                <a:pPr lvl="0">
                  <a:spcBef>
                    <a:spcPct val="20000"/>
                  </a:spcBef>
                  <a:defRPr/>
                </a:pPr>
                <a:r>
                  <a:rPr lang="en-US" sz="2000" dirty="0">
                    <a:solidFill>
                      <a:srgbClr val="002060"/>
                    </a:solidFill>
                    <a:latin typeface="Franklin Gothic Medium"/>
                    <a:sym typeface="Symbol"/>
                  </a:rPr>
                  <a:t>                          ...</a:t>
                </a:r>
              </a:p>
              <a:p>
                <a:pPr lvl="0">
                  <a:spcBef>
                    <a:spcPct val="20000"/>
                  </a:spcBef>
                  <a:defRPr/>
                </a:pPr>
                <a:r>
                  <a:rPr lang="en-US" sz="2000" dirty="0">
                    <a:solidFill>
                      <a:srgbClr val="002060"/>
                    </a:solidFill>
                    <a:latin typeface="Franklin Gothic Medium"/>
                    <a:sym typeface="Symbol"/>
                  </a:rPr>
                  <a:t>                         1.3.  </a:t>
                </a:r>
                <a14:m>
                  <m:oMath xmlns:m="http://schemas.openxmlformats.org/officeDocument/2006/math">
                    <m:r>
                      <a:rPr lang="en-US" sz="2000" b="1" i="1" dirty="0">
                        <a:solidFill>
                          <a:srgbClr val="00B050"/>
                        </a:solidFill>
                        <a:latin typeface="Cambria Math" charset="0"/>
                        <a:sym typeface="Symbol"/>
                      </a:rPr>
                      <m:t>𝗙</m:t>
                    </m:r>
                  </m:oMath>
                </a14:m>
                <a:endParaRPr lang="en-US" sz="2000" b="1" dirty="0">
                  <a:solidFill>
                    <a:srgbClr val="002060"/>
                  </a:solidFill>
                  <a:sym typeface="Symbol"/>
                </a:endParaRPr>
              </a:p>
              <a:p>
                <a:pPr lvl="0">
                  <a:spcBef>
                    <a:spcPct val="20000"/>
                  </a:spcBef>
                  <a:defRPr/>
                </a:pPr>
                <a:r>
                  <a:rPr lang="en-US" sz="2000" dirty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          1.   </a:t>
                </a:r>
                <a14:m>
                  <m:oMath xmlns:m="http://schemas.openxmlformats.org/officeDocument/2006/math">
                    <m:r>
                      <a:rPr lang="en-US" sz="2000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¬</m:t>
                    </m:r>
                    <m:r>
                      <a:rPr lang="en-US" sz="20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  <m:r>
                      <a:rPr lang="en-US" sz="20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  </m:t>
                    </m:r>
                    <m:r>
                      <a:rPr lang="en-US" sz="20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𝗙</m:t>
                    </m:r>
                  </m:oMath>
                </a14:m>
                <a:r>
                  <a:rPr lang="en-US" sz="2000" dirty="0">
                    <a:solidFill>
                      <a:srgbClr val="C00000"/>
                    </a:solidFill>
                    <a:latin typeface="Franklin Gothic Medium"/>
                    <a:sym typeface="Symbol"/>
                  </a:rPr>
                  <a:t>        </a:t>
                </a:r>
                <a:r>
                  <a:rPr lang="en-US" sz="2000" dirty="0" smtClean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Direct </a:t>
                </a:r>
                <a:r>
                  <a:rPr lang="en-US" sz="2000" dirty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Proof</a:t>
                </a:r>
              </a:p>
              <a:p>
                <a:pPr lvl="0">
                  <a:spcBef>
                    <a:spcPct val="20000"/>
                  </a:spcBef>
                  <a:defRPr/>
                </a:pPr>
                <a:r>
                  <a:rPr lang="en-US" sz="2000" dirty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          2.   </a:t>
                </a:r>
                <a14:m>
                  <m:oMath xmlns:m="http://schemas.openxmlformats.org/officeDocument/2006/math">
                    <m:r>
                      <a:rPr lang="en-US" sz="20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¬¬</m:t>
                    </m:r>
                    <m:r>
                      <a:rPr lang="en-US" sz="20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  <m:r>
                      <a:rPr lang="en-US" sz="20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  </m:t>
                    </m:r>
                    <m:r>
                      <a:rPr lang="en-US" sz="20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𝗙</m:t>
                    </m:r>
                  </m:oMath>
                </a14:m>
                <a:r>
                  <a:rPr lang="en-US" sz="2000" b="1" dirty="0">
                    <a:solidFill>
                      <a:srgbClr val="C00000"/>
                    </a:solidFill>
                    <a:latin typeface="Franklin Gothic Medium"/>
                    <a:sym typeface="Symbol"/>
                  </a:rPr>
                  <a:t>       </a:t>
                </a:r>
                <a:r>
                  <a:rPr lang="en-US" sz="2000" dirty="0" smtClean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Law </a:t>
                </a:r>
                <a:r>
                  <a:rPr lang="en-US" sz="2000" dirty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of Implication: 1</a:t>
                </a:r>
              </a:p>
              <a:p>
                <a:pPr lvl="0">
                  <a:spcBef>
                    <a:spcPct val="20000"/>
                  </a:spcBef>
                  <a:defRPr/>
                </a:pPr>
                <a:r>
                  <a:rPr lang="en-US" sz="2000" dirty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          3.   </a:t>
                </a:r>
                <a14:m>
                  <m:oMath xmlns:m="http://schemas.openxmlformats.org/officeDocument/2006/math">
                    <m:r>
                      <a:rPr lang="en-US" sz="20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  <m:r>
                      <a:rPr lang="en-US" sz="20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  </m:t>
                    </m:r>
                    <m:r>
                      <a:rPr lang="en-US" sz="20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𝗙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             </a:t>
                </a:r>
                <a:r>
                  <a:rPr lang="en-US" sz="2000" dirty="0" smtClean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Double </a:t>
                </a:r>
                <a:r>
                  <a:rPr lang="en-US" sz="2000" dirty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Negation: 2</a:t>
                </a:r>
              </a:p>
              <a:p>
                <a:pPr lvl="0">
                  <a:spcBef>
                    <a:spcPct val="20000"/>
                  </a:spcBef>
                  <a:defRPr/>
                </a:pPr>
                <a:r>
                  <a:rPr lang="en-US" sz="2000" dirty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          4. </a:t>
                </a:r>
                <a14:m>
                  <m:oMath xmlns:m="http://schemas.openxmlformats.org/officeDocument/2006/math">
                    <m:r>
                      <a:rPr lang="en-US" sz="2000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  </m:t>
                    </m:r>
                    <m:r>
                      <a:rPr lang="en-US" sz="2000" b="1" i="1" dirty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sym typeface="Symbol"/>
                      </a:rPr>
                      <m:t>𝒑</m:t>
                    </m:r>
                  </m:oMath>
                </a14:m>
                <a:r>
                  <a:rPr lang="en-US" sz="2000" dirty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                   </a:t>
                </a:r>
                <a:r>
                  <a:rPr lang="en-US" sz="2000" dirty="0" smtClean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 Identity</a:t>
                </a:r>
                <a:r>
                  <a:rPr lang="en-US" sz="2000" dirty="0">
                    <a:solidFill>
                      <a:prstClr val="black"/>
                    </a:solidFill>
                    <a:latin typeface="Franklin Gothic Medium"/>
                    <a:sym typeface="Symbol"/>
                  </a:rPr>
                  <a:t>: 3</a:t>
                </a:r>
                <a:endParaRPr lang="en-US" sz="2000" dirty="0" smtClean="0">
                  <a:latin typeface="Franklin Gothic Medium"/>
                  <a:cs typeface="Franklin Gothic Medium"/>
                </a:endParaRP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8012" y="2952942"/>
                <a:ext cx="5067413" cy="2616101"/>
              </a:xfrm>
              <a:prstGeom prst="rect">
                <a:avLst/>
              </a:prstGeom>
              <a:blipFill>
                <a:blip r:embed="rId4"/>
                <a:stretch>
                  <a:fillRect t="-1163" b="-30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0455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Franklin Gothic Medium" pitchFamily="34" charset="0"/>
              </a:rPr>
              <a:t>Last class: Inference </a:t>
            </a:r>
            <a:r>
              <a:rPr lang="en-US" dirty="0">
                <a:latin typeface="Franklin Gothic Medium" pitchFamily="34" charset="0"/>
              </a:rPr>
              <a:t>Rules for </a:t>
            </a:r>
            <a:r>
              <a:rPr lang="en-US" dirty="0" smtClean="0">
                <a:latin typeface="Franklin Gothic Medium" pitchFamily="34" charset="0"/>
              </a:rPr>
              <a:t>Quantifiers</a:t>
            </a:r>
            <a:endParaRPr lang="en-US" dirty="0">
              <a:latin typeface="Franklin Gothic Medium" pitchFamily="34" charset="0"/>
            </a:endParaRPr>
          </a:p>
        </p:txBody>
      </p:sp>
      <p:sp>
        <p:nvSpPr>
          <p:cNvPr id="10" name="TextBox 9"/>
          <p:cNvSpPr txBox="1"/>
          <p:nvPr>
            <p:custDataLst>
              <p:tags r:id="rId1"/>
            </p:custDataLst>
          </p:nvPr>
        </p:nvSpPr>
        <p:spPr>
          <a:xfrm>
            <a:off x="5441896" y="4862541"/>
            <a:ext cx="3356115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itchFamily="-111" charset="-128"/>
                <a:cs typeface="+mn-cs"/>
              </a:rPr>
              <a:t>* in the domain of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itchFamily="-111" charset="-128"/>
                <a:cs typeface="+mn-cs"/>
              </a:rPr>
              <a:t>P. No other name in P depends on a.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itchFamily="-111" charset="-128"/>
              <a:cs typeface="+mn-cs"/>
            </a:endParaRPr>
          </a:p>
        </p:txBody>
      </p:sp>
      <p:sp>
        <p:nvSpPr>
          <p:cNvPr id="17" name="TextBox 16"/>
          <p:cNvSpPr txBox="1"/>
          <p:nvPr>
            <p:custDataLst>
              <p:tags r:id="rId2"/>
            </p:custDataLst>
          </p:nvPr>
        </p:nvSpPr>
        <p:spPr>
          <a:xfrm>
            <a:off x="741175" y="4891119"/>
            <a:ext cx="3830825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itchFamily="-111" charset="-128"/>
                <a:cs typeface="+mn-cs"/>
              </a:rPr>
              <a:t>** 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itchFamily="-111" charset="-128"/>
                <a:cs typeface="+mn-cs"/>
              </a:rPr>
              <a:t>c is a NEW name.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itchFamily="-111" charset="-128"/>
                <a:cs typeface="+mn-cs"/>
              </a:rPr>
              <a:t>List all dependencies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itchFamily="-111" charset="-128"/>
                <a:cs typeface="+mn-cs"/>
              </a:rPr>
              <a:t> for c.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itchFamily="-111" charset="-128"/>
              <a:cs typeface="+mn-cs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5741581" y="1682991"/>
            <a:ext cx="2930802" cy="1015663"/>
            <a:chOff x="5153407" y="3721656"/>
            <a:chExt cx="2930802" cy="1015663"/>
          </a:xfrm>
        </p:grpSpPr>
        <p:sp>
          <p:nvSpPr>
            <p:cNvPr id="51" name="TextBox 6"/>
            <p:cNvSpPr txBox="1">
              <a:spLocks noChangeArrowheads="1"/>
            </p:cNvSpPr>
            <p:nvPr/>
          </p:nvSpPr>
          <p:spPr bwMode="auto">
            <a:xfrm>
              <a:off x="5153407" y="3721656"/>
              <a:ext cx="2930802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ＭＳ Ｐゴシック" pitchFamily="-111" charset="-128"/>
                  <a:cs typeface="+mn-cs"/>
                  <a:sym typeface="Symbol" charset="0"/>
                </a:rPr>
                <a:t>        </a:t>
              </a: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ＭＳ Ｐゴシック" pitchFamily="-111" charset="-128"/>
                  <a:cs typeface="+mn-cs"/>
                  <a:sym typeface="Symbol" charset="0"/>
                </a:rPr>
                <a:t></a:t>
              </a: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ＭＳ Ｐゴシック" pitchFamily="-111" charset="-128"/>
                  <a:cs typeface="+mn-cs"/>
                  <a:sym typeface="Symbol" charset="0"/>
                </a:rPr>
                <a:t>x P(x)        </a:t>
              </a: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ＭＳ Ｐゴシック" pitchFamily="-111" charset="-128"/>
                  <a:cs typeface="+mn-cs"/>
                  <a:sym typeface="Symbol" charset="0"/>
                </a:rPr>
                <a:t>∴         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ＭＳ Ｐゴシック" pitchFamily="-111" charset="-128"/>
                  <a:cs typeface="+mn-cs"/>
                </a:rPr>
                <a:t>P(a)  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ＭＳ Ｐゴシック" pitchFamily="-111" charset="-128"/>
                  <a:cs typeface="+mn-cs"/>
                </a:rPr>
                <a:t>(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Medium" pitchFamily="34" charset="0"/>
                  <a:ea typeface="ＭＳ Ｐゴシック" pitchFamily="-111" charset="-128"/>
                  <a:cs typeface="+mn-cs"/>
                </a:rPr>
                <a:t>for any 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ＭＳ Ｐゴシック" pitchFamily="-111" charset="-128"/>
                  <a:cs typeface="+mn-cs"/>
                </a:rPr>
                <a:t>a)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pitchFamily="-111" charset="-128"/>
                <a:cs typeface="+mn-cs"/>
                <a:sym typeface="Symbol" charset="0"/>
              </a:endParaRPr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5186193" y="4250228"/>
              <a:ext cx="2747609" cy="0"/>
            </a:xfrm>
            <a:prstGeom prst="line">
              <a:avLst/>
            </a:prstGeom>
            <a:ln w="34925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5221516" y="3856318"/>
            <a:ext cx="3922484" cy="877163"/>
            <a:chOff x="326775" y="4199526"/>
            <a:chExt cx="3922484" cy="877163"/>
          </a:xfrm>
        </p:grpSpPr>
        <p:sp>
          <p:nvSpPr>
            <p:cNvPr id="61" name="TextBox 6"/>
            <p:cNvSpPr txBox="1">
              <a:spLocks noChangeArrowheads="1"/>
            </p:cNvSpPr>
            <p:nvPr/>
          </p:nvSpPr>
          <p:spPr bwMode="auto">
            <a:xfrm>
              <a:off x="326775" y="4199526"/>
              <a:ext cx="3922484" cy="877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bIns="0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pitchFamily="-111" charset="-128"/>
                </a:defRPr>
              </a:lvl9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itchFamily="34" charset="0"/>
                  <a:ea typeface="ＭＳ Ｐゴシック" pitchFamily="-111" charset="-128"/>
                  <a:cs typeface="Calibri" pitchFamily="34" charset="0"/>
                </a:rPr>
                <a:t> </a:t>
              </a:r>
              <a:r>
                <a:rPr kumimoji="0" lang="ja-JP" alt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ＭＳ Ｐゴシック" pitchFamily="-111" charset="-128"/>
                  <a:cs typeface="+mn-cs"/>
                </a:rPr>
                <a:t>“</a:t>
              </a:r>
              <a:r>
                <a:rPr kumimoji="0" 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Medium" pitchFamily="34" charset="0"/>
                  <a:ea typeface="ＭＳ Ｐゴシック" pitchFamily="-111" charset="-128"/>
                  <a:cs typeface="+mn-cs"/>
                </a:rPr>
                <a:t>Let</a:t>
              </a:r>
              <a:r>
                <a:rPr kumimoji="0" 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ＭＳ Ｐゴシック" pitchFamily="-111" charset="-128"/>
                  <a:cs typeface="+mn-cs"/>
                </a:rPr>
                <a:t> a </a:t>
              </a:r>
              <a:r>
                <a:rPr kumimoji="0" 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Medium" pitchFamily="34" charset="0"/>
                  <a:ea typeface="ＭＳ Ｐゴシック" pitchFamily="-111" charset="-128"/>
                  <a:cs typeface="+mn-cs"/>
                </a:rPr>
                <a:t>be arbitrary</a:t>
              </a:r>
              <a:r>
                <a:rPr kumimoji="0" 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charset="0"/>
                  <a:ea typeface="ＭＳ Ｐゴシック" pitchFamily="-111" charset="-128"/>
                  <a:cs typeface="Arial" charset="0"/>
                </a:rPr>
                <a:t>*</a:t>
              </a:r>
              <a:r>
                <a:rPr kumimoji="0" lang="ja-JP" alt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ＭＳ Ｐゴシック" pitchFamily="-111" charset="-128"/>
                  <a:cs typeface="+mn-cs"/>
                </a:rPr>
                <a:t>”</a:t>
              </a:r>
              <a:r>
                <a:rPr kumimoji="0" 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ＭＳ Ｐゴシック" pitchFamily="-111" charset="-128"/>
                  <a:cs typeface="+mn-cs"/>
                </a:rPr>
                <a:t>...P(a)</a:t>
              </a: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pitchFamily="-111" charset="-128"/>
                <a:cs typeface="+mn-cs"/>
                <a:sym typeface="Symbol" charset="0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Medium" charset="0"/>
                  <a:ea typeface="Franklin Gothic Medium" charset="0"/>
                  <a:cs typeface="Franklin Gothic Medium" charset="0"/>
                  <a:sym typeface="Symbol" charset="0"/>
                </a:rPr>
                <a:t>      ∴        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ＭＳ Ｐゴシック" pitchFamily="-111" charset="-128"/>
                  <a:cs typeface="+mn-cs"/>
                  <a:sym typeface="Symbol" charset="0"/>
                </a:rPr>
                <a:t></a:t>
              </a: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ＭＳ Ｐゴシック" pitchFamily="-111" charset="-128"/>
                  <a:cs typeface="+mn-cs"/>
                  <a:sym typeface="Symbol" charset="0"/>
                </a:rPr>
                <a:t>x P(x)</a:t>
              </a:r>
            </a:p>
          </p:txBody>
        </p:sp>
        <p:cxnSp>
          <p:nvCxnSpPr>
            <p:cNvPr id="59" name="Straight Connector 58"/>
            <p:cNvCxnSpPr/>
            <p:nvPr/>
          </p:nvCxnSpPr>
          <p:spPr>
            <a:xfrm>
              <a:off x="524798" y="4638108"/>
              <a:ext cx="3664703" cy="0"/>
            </a:xfrm>
            <a:prstGeom prst="line">
              <a:avLst/>
            </a:prstGeom>
            <a:ln w="34925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527492" y="1682991"/>
            <a:ext cx="3662009" cy="1077218"/>
            <a:chOff x="110632" y="1698380"/>
            <a:chExt cx="3662009" cy="1077218"/>
          </a:xfrm>
        </p:grpSpPr>
        <p:grpSp>
          <p:nvGrpSpPr>
            <p:cNvPr id="36" name="Group 35"/>
            <p:cNvGrpSpPr/>
            <p:nvPr/>
          </p:nvGrpSpPr>
          <p:grpSpPr>
            <a:xfrm>
              <a:off x="910493" y="1698380"/>
              <a:ext cx="2862148" cy="1077218"/>
              <a:chOff x="5071654" y="3721656"/>
              <a:chExt cx="2862148" cy="1077218"/>
            </a:xfrm>
          </p:grpSpPr>
          <p:sp>
            <p:nvSpPr>
              <p:cNvPr id="40" name="TextBox 6"/>
              <p:cNvSpPr txBox="1">
                <a:spLocks noChangeArrowheads="1"/>
              </p:cNvSpPr>
              <p:nvPr/>
            </p:nvSpPr>
            <p:spPr bwMode="auto">
              <a:xfrm>
                <a:off x="5071654" y="3721656"/>
                <a:ext cx="2842253" cy="1077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9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charset="0"/>
                    <a:ea typeface="Calibri" charset="0"/>
                    <a:cs typeface="Calibri" charset="0"/>
                  </a:rPr>
                  <a:t>  P(c) for some c</a:t>
                </a:r>
                <a:endPara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charset="0"/>
                  <a:ea typeface="Calibri" charset="0"/>
                  <a:cs typeface="Calibri" charset="0"/>
                  <a:sym typeface="Symbol" pitchFamily="18" charset="2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charset="0"/>
                    <a:ea typeface="ＭＳ Ｐゴシック" pitchFamily="-111" charset="-128"/>
                    <a:cs typeface="+mn-cs"/>
                    <a:sym typeface="Symbol" charset="0"/>
                  </a:rPr>
                  <a:t>     ∴     </a:t>
                </a:r>
                <a:r>
                  <a:rPr kumimoji="0" lang="en-US" sz="3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ＭＳ Ｐゴシック" pitchFamily="-111" charset="-128"/>
                    <a:cs typeface="+mn-cs"/>
                    <a:sym typeface="Symbol" charset="0"/>
                  </a:rPr>
                  <a:t></a:t>
                </a:r>
                <a:r>
                  <a:rPr kumimoji="0" lang="en-US" sz="3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charset="0"/>
                    <a:ea typeface="ＭＳ Ｐゴシック" pitchFamily="-111" charset="-128"/>
                    <a:cs typeface="+mn-cs"/>
                    <a:sym typeface="Symbol" charset="0"/>
                  </a:rPr>
                  <a:t>x P(x)</a:t>
                </a:r>
              </a:p>
            </p:txBody>
          </p:sp>
          <p:cxnSp>
            <p:nvCxnSpPr>
              <p:cNvPr id="38" name="Straight Connector 37"/>
              <p:cNvCxnSpPr/>
              <p:nvPr/>
            </p:nvCxnSpPr>
            <p:spPr>
              <a:xfrm>
                <a:off x="5186193" y="4250228"/>
                <a:ext cx="2747609" cy="0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Rounded Rectangle 45"/>
            <p:cNvSpPr/>
            <p:nvPr/>
          </p:nvSpPr>
          <p:spPr>
            <a:xfrm>
              <a:off x="110632" y="2088822"/>
              <a:ext cx="914400" cy="296333"/>
            </a:xfrm>
            <a:prstGeom prst="roundRect">
              <a:avLst/>
            </a:prstGeom>
            <a:noFill/>
            <a:ln w="38100">
              <a:solidFill>
                <a:schemeClr val="bg1">
                  <a:lumMod val="65000"/>
                </a:schemeClr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Intro </a:t>
              </a: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+mn-cs"/>
                  <a:sym typeface="Symbol" charset="0"/>
                </a:rPr>
                <a:t>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7" name="Rounded Rectangle 66"/>
          <p:cNvSpPr/>
          <p:nvPr/>
        </p:nvSpPr>
        <p:spPr>
          <a:xfrm>
            <a:off x="4843574" y="2027414"/>
            <a:ext cx="914400" cy="296333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Elim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+mn-cs"/>
                <a:sym typeface="Symbol" charset="0"/>
              </a:rPr>
              <a:t>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4527496" y="4076289"/>
            <a:ext cx="914400" cy="296333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Intro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 Math" panose="02040503050406030204" pitchFamily="18" charset="0"/>
                <a:ea typeface="+mn-ea"/>
                <a:cs typeface="+mn-cs"/>
                <a:sym typeface="Symbol" charset="0"/>
              </a:rPr>
              <a:t>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58274" y="3802904"/>
            <a:ext cx="4067922" cy="892552"/>
            <a:chOff x="5098115" y="4082855"/>
            <a:chExt cx="4067922" cy="892552"/>
          </a:xfrm>
        </p:grpSpPr>
        <p:grpSp>
          <p:nvGrpSpPr>
            <p:cNvPr id="4" name="Group 3"/>
            <p:cNvGrpSpPr/>
            <p:nvPr/>
          </p:nvGrpSpPr>
          <p:grpSpPr>
            <a:xfrm>
              <a:off x="5417703" y="4082855"/>
              <a:ext cx="3748334" cy="892552"/>
              <a:chOff x="5153535" y="3721656"/>
              <a:chExt cx="3748334" cy="892552"/>
            </a:xfrm>
          </p:grpSpPr>
          <p:sp>
            <p:nvSpPr>
              <p:cNvPr id="21" name="TextBox 6"/>
              <p:cNvSpPr txBox="1">
                <a:spLocks noChangeArrowheads="1"/>
              </p:cNvSpPr>
              <p:nvPr/>
            </p:nvSpPr>
            <p:spPr bwMode="auto">
              <a:xfrm>
                <a:off x="5153535" y="3721656"/>
                <a:ext cx="3748334" cy="8925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ＭＳ Ｐゴシック" pitchFamily="-111" charset="-128"/>
                  </a:defRPr>
                </a:lvl9pPr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ＭＳ Ｐゴシック" pitchFamily="-111" charset="-128"/>
                    <a:cs typeface="+mn-cs"/>
                    <a:sym typeface="Symbol" charset="0"/>
                  </a:rPr>
                  <a:t></a:t>
                </a:r>
                <a:r>
                  <a:rPr kumimoji="0" lang="en-US" sz="2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charset="0"/>
                    <a:ea typeface="ＭＳ Ｐゴシック" pitchFamily="-111" charset="-128"/>
                    <a:cs typeface="+mn-cs"/>
                    <a:sym typeface="Symbol" charset="0"/>
                  </a:rPr>
                  <a:t>x P(x)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∴ </a:t>
                </a: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Franklin Gothic Medium" charset="0"/>
                    <a:cs typeface="Franklin Gothic Medium" charset="0"/>
                    <a:sym typeface="Symbol" charset="0"/>
                  </a:rPr>
                  <a:t>P(c)</a:t>
                </a: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 for some </a:t>
                </a:r>
                <a:r>
                  <a:rPr kumimoji="0" lang="en-US" sz="24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special**</a:t>
                </a: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ranklin Gothic Medium" charset="0"/>
                    <a:ea typeface="Franklin Gothic Medium" charset="0"/>
                    <a:cs typeface="Franklin Gothic Medium" charset="0"/>
                    <a:sym typeface="Symbol" charset="0"/>
                  </a:rPr>
                  <a:t> </a:t>
                </a:r>
                <a:r>
                  <a:rPr kumimoji="0" 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Franklin Gothic Medium" charset="0"/>
                    <a:cs typeface="Franklin Gothic Medium" charset="0"/>
                    <a:sym typeface="Symbol" charset="0"/>
                  </a:rPr>
                  <a:t>c</a:t>
                </a:r>
              </a:p>
            </p:txBody>
          </p:sp>
          <p:cxnSp>
            <p:nvCxnSpPr>
              <p:cNvPr id="27" name="Straight Connector 26"/>
              <p:cNvCxnSpPr/>
              <p:nvPr/>
            </p:nvCxnSpPr>
            <p:spPr>
              <a:xfrm>
                <a:off x="5186193" y="4213652"/>
                <a:ext cx="3664703" cy="0"/>
              </a:xfrm>
              <a:prstGeom prst="line">
                <a:avLst/>
              </a:prstGeom>
              <a:ln w="34925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9" name="Rounded Rectangle 68"/>
            <p:cNvSpPr/>
            <p:nvPr/>
          </p:nvSpPr>
          <p:spPr>
            <a:xfrm>
              <a:off x="5098115" y="4278518"/>
              <a:ext cx="914400" cy="296333"/>
            </a:xfrm>
            <a:prstGeom prst="roundRect">
              <a:avLst/>
            </a:prstGeom>
            <a:noFill/>
            <a:ln w="38100">
              <a:solidFill>
                <a:schemeClr val="bg1">
                  <a:lumMod val="65000"/>
                </a:schemeClr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Elim</a:t>
              </a: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 Math" panose="02040503050406030204" pitchFamily="18" charset="0"/>
                  <a:ea typeface="+mn-ea"/>
                  <a:cs typeface="+mn-cs"/>
                  <a:sym typeface="Symbol" charset="0"/>
                </a:rPr>
                <a:t></a:t>
              </a:r>
              <a:endPara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Calibri" charset="0"/>
                <a:cs typeface="Calibri" charset="0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434858" y="5750192"/>
            <a:ext cx="4216026" cy="67710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dirty="0" smtClean="0">
                <a:cs typeface="Franklin Gothic Medium"/>
              </a:rPr>
              <a:t>dependencies: </a:t>
            </a:r>
          </a:p>
          <a:p>
            <a:pPr lvl="0">
              <a:defRPr/>
            </a:pPr>
            <a:r>
              <a:rPr lang="en-US" dirty="0" smtClean="0">
                <a:cs typeface="Franklin Gothic Medium"/>
              </a:rPr>
              <a:t>other named arbitrary constants in </a:t>
            </a:r>
            <a:r>
              <a:rPr lang="en-US" sz="2000" dirty="0">
                <a:solidFill>
                  <a:prstClr val="black"/>
                </a:solidFill>
                <a:latin typeface="Cambria Math" panose="02040503050406030204" pitchFamily="18" charset="0"/>
                <a:ea typeface="ＭＳ Ｐゴシック" pitchFamily="-111" charset="-128"/>
                <a:sym typeface="Symbol" charset="0"/>
              </a:rPr>
              <a:t></a:t>
            </a:r>
            <a:r>
              <a:rPr lang="en-US" sz="2000" dirty="0">
                <a:solidFill>
                  <a:prstClr val="black"/>
                </a:solidFill>
                <a:latin typeface="Calibri" charset="0"/>
                <a:ea typeface="ＭＳ Ｐゴシック" pitchFamily="-111" charset="-128"/>
                <a:sym typeface="Symbol" charset="0"/>
              </a:rPr>
              <a:t>x P(x</a:t>
            </a:r>
            <a:r>
              <a:rPr lang="en-US" sz="2000" dirty="0" smtClean="0">
                <a:solidFill>
                  <a:prstClr val="black"/>
                </a:solidFill>
                <a:latin typeface="Calibri" charset="0"/>
                <a:ea typeface="ＭＳ Ｐゴシック" pitchFamily="-111" charset="-128"/>
                <a:sym typeface="Symbol" charset="0"/>
              </a:rPr>
              <a:t>)</a:t>
            </a:r>
            <a:endParaRPr lang="en-US" sz="2000" dirty="0">
              <a:solidFill>
                <a:prstClr val="black"/>
              </a:solidFill>
              <a:latin typeface="Calibri" charset="0"/>
              <a:ea typeface="ＭＳ Ｐゴシック" pitchFamily="-111" charset="-128"/>
              <a:sym typeface="Symbo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315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Medium" pitchFamily="34" charset="0"/>
              </a:rPr>
              <a:t>Even and Odd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667" y="1374423"/>
            <a:ext cx="8229600" cy="483076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Franklin Gothic Medium" pitchFamily="34" charset="0"/>
                <a:sym typeface="Symbol" charset="0"/>
              </a:rPr>
              <a:t>Prove: </a:t>
            </a:r>
            <a:r>
              <a:rPr lang="ja-JP" altLang="en-US" sz="2800" dirty="0">
                <a:latin typeface="Franklin Gothic Medium" pitchFamily="34" charset="0"/>
                <a:sym typeface="Symbol" charset="0"/>
              </a:rPr>
              <a:t>“</a:t>
            </a:r>
            <a:r>
              <a:rPr lang="en-US" sz="2800" dirty="0">
                <a:latin typeface="Franklin Gothic Medium" pitchFamily="34" charset="0"/>
                <a:sym typeface="Symbol" charset="0"/>
              </a:rPr>
              <a:t>No integer is both even and odd.</a:t>
            </a:r>
            <a:r>
              <a:rPr lang="ja-JP" altLang="en-US" sz="2800" dirty="0"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Franklin Gothic Medium" pitchFamily="34" charset="0"/>
                <a:sym typeface="Symbol" charset="0"/>
              </a:rPr>
              <a:t>       Formally, prove  </a:t>
            </a:r>
            <a:r>
              <a:rPr lang="en-US" sz="2800" dirty="0">
                <a:solidFill>
                  <a:srgbClr val="C00000"/>
                </a:solidFill>
                <a:latin typeface="Calibri" charset="0"/>
                <a:sym typeface="Symbol" charset="0"/>
              </a:rPr>
              <a:t> x (Even(x)Odd(x)) </a:t>
            </a:r>
          </a:p>
          <a:p>
            <a:pPr marL="0" indent="0">
              <a:buFont typeface="Arial" charset="0"/>
              <a:buNone/>
            </a:pPr>
            <a:endParaRPr lang="en-US" sz="14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b="1" dirty="0">
                <a:latin typeface="Calibri" charset="0"/>
                <a:sym typeface="Symbol" charset="0"/>
              </a:rPr>
              <a:t>Proof:</a:t>
            </a:r>
            <a:r>
              <a:rPr lang="en-US" sz="2800" dirty="0">
                <a:latin typeface="Calibri" charset="0"/>
                <a:sym typeface="Symbol" charset="0"/>
              </a:rPr>
              <a:t> We will argue by contradiction.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368040" y="38325"/>
            <a:ext cx="2865120" cy="919155"/>
            <a:chOff x="624840" y="3139691"/>
            <a:chExt cx="5318760" cy="91915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ounded Rectangle 5"/>
                <p:cNvSpPr/>
                <p:nvPr/>
              </p:nvSpPr>
              <p:spPr>
                <a:xfrm>
                  <a:off x="624840" y="3311187"/>
                  <a:ext cx="5318760" cy="74765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Even(x) 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=2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𝑦</m:t>
                          </m:r>
                        </m:e>
                      </m:d>
                    </m:oMath>
                  </a14:m>
                  <a:endParaRPr lang="en-US" sz="2000" b="0" dirty="0">
                    <a:ea typeface="ＭＳ Ｐゴシック" pitchFamily="-111" charset="-128"/>
                    <a:sym typeface="Symbol"/>
                  </a:endParaRPr>
                </a:p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Odd(x)  </a:t>
                  </a:r>
                  <a14:m>
                    <m:oMath xmlns:m="http://schemas.openxmlformats.org/officeDocument/2006/math"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𝑥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=2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+1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2000" dirty="0"/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6" name="Rounded Rectangle 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7"/>
                  <a:ext cx="5318760" cy="747659"/>
                </a:xfrm>
                <a:prstGeom prst="roundRect">
                  <a:avLst/>
                </a:prstGeom>
                <a:blipFill rotWithShape="0">
                  <a:blip r:embed="rId2"/>
                  <a:stretch>
                    <a:fillRect l="-3586" t="-38583" r="-422" b="-68504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Round Same Side Corner Rectangle 6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0" name="Rounded Rectangle 9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 err="1"/>
                <a:t>Rationals</a:t>
              </a:r>
              <a:endParaRPr lang="en-US" sz="2000" dirty="0"/>
            </a:p>
          </p:txBody>
        </p:sp>
        <p:sp>
          <p:nvSpPr>
            <p:cNvPr id="11" name="Round Same Side Corner Rectangle 10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44446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Medium" pitchFamily="34" charset="0"/>
              </a:rPr>
              <a:t>Even and Odd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667" y="1374423"/>
            <a:ext cx="8229600" cy="483076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Franklin Gothic Medium" pitchFamily="34" charset="0"/>
                <a:sym typeface="Symbol" charset="0"/>
              </a:rPr>
              <a:t>Prove: </a:t>
            </a:r>
            <a:r>
              <a:rPr lang="ja-JP" altLang="en-US" sz="2800" dirty="0">
                <a:latin typeface="Franklin Gothic Medium" pitchFamily="34" charset="0"/>
                <a:sym typeface="Symbol" charset="0"/>
              </a:rPr>
              <a:t>“</a:t>
            </a:r>
            <a:r>
              <a:rPr lang="en-US" sz="2800" dirty="0">
                <a:latin typeface="Franklin Gothic Medium" pitchFamily="34" charset="0"/>
                <a:sym typeface="Symbol" charset="0"/>
              </a:rPr>
              <a:t>No integer is both even and odd.</a:t>
            </a:r>
            <a:r>
              <a:rPr lang="ja-JP" altLang="en-US" sz="2800" dirty="0"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Franklin Gothic Medium" pitchFamily="34" charset="0"/>
                <a:sym typeface="Symbol" charset="0"/>
              </a:rPr>
              <a:t>       Formally, prove  </a:t>
            </a:r>
            <a:r>
              <a:rPr lang="en-US" sz="2800" dirty="0">
                <a:solidFill>
                  <a:srgbClr val="C00000"/>
                </a:solidFill>
                <a:latin typeface="Calibri" charset="0"/>
                <a:sym typeface="Symbol" charset="0"/>
              </a:rPr>
              <a:t> x (Even(x)Odd(x)) </a:t>
            </a:r>
          </a:p>
          <a:p>
            <a:pPr marL="0" indent="0">
              <a:buFont typeface="Arial" charset="0"/>
              <a:buNone/>
            </a:pPr>
            <a:endParaRPr lang="en-US" sz="14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b="1" dirty="0">
                <a:latin typeface="Calibri" charset="0"/>
                <a:sym typeface="Symbol" charset="0"/>
              </a:rPr>
              <a:t>Proof:</a:t>
            </a:r>
            <a:r>
              <a:rPr lang="en-US" sz="2800" dirty="0">
                <a:latin typeface="Calibri" charset="0"/>
                <a:sym typeface="Symbol" charset="0"/>
              </a:rPr>
              <a:t> We will argue by contradiction.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 charset="0"/>
                <a:sym typeface="Symbol" charset="0"/>
              </a:rPr>
              <a:t>Suppose that x is an integer that is both even and odd. </a:t>
            </a:r>
          </a:p>
          <a:p>
            <a:pPr marL="0" indent="0">
              <a:buFont typeface="Arial" charset="0"/>
              <a:buNone/>
            </a:pPr>
            <a:endParaRPr lang="en-US" sz="28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sz="28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sz="28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 charset="0"/>
                <a:sym typeface="Symbol" charset="0"/>
              </a:rPr>
              <a:t>This is a contradiction.</a:t>
            </a:r>
            <a:endParaRPr lang="en-US" dirty="0">
              <a:latin typeface="Calibri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368040" y="38325"/>
            <a:ext cx="2865120" cy="919155"/>
            <a:chOff x="624840" y="3139691"/>
            <a:chExt cx="5318760" cy="91915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ounded Rectangle 5"/>
                <p:cNvSpPr/>
                <p:nvPr/>
              </p:nvSpPr>
              <p:spPr>
                <a:xfrm>
                  <a:off x="624840" y="3311187"/>
                  <a:ext cx="5318760" cy="74765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Even(x) 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=2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𝑦</m:t>
                          </m:r>
                        </m:e>
                      </m:d>
                    </m:oMath>
                  </a14:m>
                  <a:endParaRPr lang="en-US" sz="2000" b="0" dirty="0">
                    <a:ea typeface="ＭＳ Ｐゴシック" pitchFamily="-111" charset="-128"/>
                    <a:sym typeface="Symbol"/>
                  </a:endParaRPr>
                </a:p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Odd(x)  </a:t>
                  </a:r>
                  <a14:m>
                    <m:oMath xmlns:m="http://schemas.openxmlformats.org/officeDocument/2006/math"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𝑥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=2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+1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2000" dirty="0"/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6" name="Rounded Rectangle 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7"/>
                  <a:ext cx="5318760" cy="747659"/>
                </a:xfrm>
                <a:prstGeom prst="roundRect">
                  <a:avLst/>
                </a:prstGeom>
                <a:blipFill rotWithShape="0">
                  <a:blip r:embed="rId2"/>
                  <a:stretch>
                    <a:fillRect l="-3586" t="-38583" r="-422" b="-68504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Round Same Side Corner Rectangle 6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0" name="Rounded Rectangle 9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 err="1"/>
                <a:t>Rationals</a:t>
              </a:r>
              <a:endParaRPr lang="en-US" sz="2000" dirty="0"/>
            </a:p>
          </p:txBody>
        </p:sp>
        <p:sp>
          <p:nvSpPr>
            <p:cNvPr id="11" name="Round Same Side Corner Rectangle 10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A8FC5D4-B5DF-9A65-5CB3-478924BE9564}"/>
              </a:ext>
            </a:extLst>
          </p:cNvPr>
          <p:cNvSpPr>
            <a:spLocks noChangeAspect="1"/>
          </p:cNvSpPr>
          <p:nvPr/>
        </p:nvSpPr>
        <p:spPr>
          <a:xfrm>
            <a:off x="4102326" y="5397904"/>
            <a:ext cx="18288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82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Medium" pitchFamily="34" charset="0"/>
              </a:rPr>
              <a:t>Even and Odd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667" y="1374423"/>
            <a:ext cx="8229600" cy="483076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Franklin Gothic Medium" pitchFamily="34" charset="0"/>
                <a:sym typeface="Symbol" charset="0"/>
              </a:rPr>
              <a:t>Prove: </a:t>
            </a:r>
            <a:r>
              <a:rPr lang="ja-JP" altLang="en-US" sz="2800" dirty="0">
                <a:latin typeface="Franklin Gothic Medium" pitchFamily="34" charset="0"/>
                <a:sym typeface="Symbol" charset="0"/>
              </a:rPr>
              <a:t>“</a:t>
            </a:r>
            <a:r>
              <a:rPr lang="en-US" sz="2800" dirty="0">
                <a:latin typeface="Franklin Gothic Medium" pitchFamily="34" charset="0"/>
                <a:sym typeface="Symbol" charset="0"/>
              </a:rPr>
              <a:t>No integer is both even and odd.</a:t>
            </a:r>
            <a:r>
              <a:rPr lang="ja-JP" altLang="en-US" sz="2800" dirty="0"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Franklin Gothic Medium" pitchFamily="34" charset="0"/>
                <a:sym typeface="Symbol" charset="0"/>
              </a:rPr>
              <a:t>       Formally, prove  </a:t>
            </a:r>
            <a:r>
              <a:rPr lang="en-US" sz="2800" dirty="0">
                <a:solidFill>
                  <a:srgbClr val="C00000"/>
                </a:solidFill>
                <a:latin typeface="Calibri" charset="0"/>
                <a:sym typeface="Symbol" charset="0"/>
              </a:rPr>
              <a:t> x (Even(x)Odd(x)) </a:t>
            </a:r>
          </a:p>
          <a:p>
            <a:pPr marL="0" indent="0">
              <a:buFont typeface="Arial" charset="0"/>
              <a:buNone/>
            </a:pPr>
            <a:endParaRPr lang="en-US" sz="14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b="1" dirty="0">
                <a:latin typeface="Calibri" charset="0"/>
                <a:sym typeface="Symbol" charset="0"/>
              </a:rPr>
              <a:t>Proof:</a:t>
            </a:r>
            <a:r>
              <a:rPr lang="en-US" sz="2800" dirty="0">
                <a:latin typeface="Calibri" charset="0"/>
                <a:sym typeface="Symbol" charset="0"/>
              </a:rPr>
              <a:t> We will argue by contradiction.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 charset="0"/>
                <a:sym typeface="Symbol" charset="0"/>
              </a:rPr>
              <a:t>Suppose that x is an integer that is both even and odd. Then, x=2a for some integer a, and x=2b+1 for some integer b. </a:t>
            </a:r>
          </a:p>
          <a:p>
            <a:pPr marL="0" indent="0">
              <a:buFont typeface="Arial" charset="0"/>
              <a:buNone/>
            </a:pPr>
            <a:endParaRPr lang="en-US" sz="28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sz="28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 charset="0"/>
                <a:sym typeface="Symbol" charset="0"/>
              </a:rPr>
              <a:t>This is a contradiction.</a:t>
            </a:r>
            <a:endParaRPr lang="en-US" dirty="0">
              <a:latin typeface="Calibri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368040" y="38325"/>
            <a:ext cx="2865120" cy="919155"/>
            <a:chOff x="624840" y="3139691"/>
            <a:chExt cx="5318760" cy="91915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ounded Rectangle 5"/>
                <p:cNvSpPr/>
                <p:nvPr/>
              </p:nvSpPr>
              <p:spPr>
                <a:xfrm>
                  <a:off x="624840" y="3311187"/>
                  <a:ext cx="5318760" cy="74765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Even(x) 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=2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𝑦</m:t>
                          </m:r>
                        </m:e>
                      </m:d>
                    </m:oMath>
                  </a14:m>
                  <a:endParaRPr lang="en-US" sz="2000" b="0" dirty="0">
                    <a:ea typeface="ＭＳ Ｐゴシック" pitchFamily="-111" charset="-128"/>
                    <a:sym typeface="Symbol"/>
                  </a:endParaRPr>
                </a:p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Odd(x)  </a:t>
                  </a:r>
                  <a14:m>
                    <m:oMath xmlns:m="http://schemas.openxmlformats.org/officeDocument/2006/math"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𝑥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=2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+1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2000" dirty="0"/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6" name="Rounded Rectangle 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7"/>
                  <a:ext cx="5318760" cy="747659"/>
                </a:xfrm>
                <a:prstGeom prst="roundRect">
                  <a:avLst/>
                </a:prstGeom>
                <a:blipFill rotWithShape="0">
                  <a:blip r:embed="rId2"/>
                  <a:stretch>
                    <a:fillRect l="-3586" t="-38583" r="-422" b="-68504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Round Same Side Corner Rectangle 6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0" name="Rounded Rectangle 9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 err="1"/>
                <a:t>Rationals</a:t>
              </a:r>
              <a:endParaRPr lang="en-US" sz="2000" dirty="0"/>
            </a:p>
          </p:txBody>
        </p:sp>
        <p:sp>
          <p:nvSpPr>
            <p:cNvPr id="11" name="Round Same Side Corner Rectangle 10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  <p:sp>
        <p:nvSpPr>
          <p:cNvPr id="12" name="Rectangle 11"/>
          <p:cNvSpPr>
            <a:spLocks noChangeAspect="1"/>
          </p:cNvSpPr>
          <p:nvPr/>
        </p:nvSpPr>
        <p:spPr>
          <a:xfrm>
            <a:off x="4102326" y="5732438"/>
            <a:ext cx="18288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55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Medium" pitchFamily="34" charset="0"/>
              </a:rPr>
              <a:t>Even and Odd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667" y="1374423"/>
            <a:ext cx="8229600" cy="483076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Franklin Gothic Medium" pitchFamily="34" charset="0"/>
                <a:sym typeface="Symbol" charset="0"/>
              </a:rPr>
              <a:t>Prove: </a:t>
            </a:r>
            <a:r>
              <a:rPr lang="ja-JP" altLang="en-US" sz="2800" dirty="0">
                <a:latin typeface="Franklin Gothic Medium" pitchFamily="34" charset="0"/>
                <a:sym typeface="Symbol" charset="0"/>
              </a:rPr>
              <a:t>“</a:t>
            </a:r>
            <a:r>
              <a:rPr lang="en-US" sz="2800" dirty="0">
                <a:latin typeface="Franklin Gothic Medium" pitchFamily="34" charset="0"/>
                <a:sym typeface="Symbol" charset="0"/>
              </a:rPr>
              <a:t>No integer is both even and odd.</a:t>
            </a:r>
            <a:r>
              <a:rPr lang="ja-JP" altLang="en-US" sz="2800" dirty="0"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Franklin Gothic Medium" pitchFamily="34" charset="0"/>
                <a:sym typeface="Symbol" charset="0"/>
              </a:rPr>
              <a:t>       Formally, prove  </a:t>
            </a:r>
            <a:r>
              <a:rPr lang="en-US" sz="2800" dirty="0">
                <a:solidFill>
                  <a:srgbClr val="C00000"/>
                </a:solidFill>
                <a:latin typeface="Calibri" charset="0"/>
                <a:sym typeface="Symbol" charset="0"/>
              </a:rPr>
              <a:t> x (Even(x)Odd(x)) </a:t>
            </a:r>
          </a:p>
          <a:p>
            <a:pPr marL="0" indent="0">
              <a:buFont typeface="Arial" charset="0"/>
              <a:buNone/>
            </a:pPr>
            <a:endParaRPr lang="en-US" sz="14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b="1" dirty="0">
                <a:latin typeface="Calibri" charset="0"/>
                <a:sym typeface="Symbol" charset="0"/>
              </a:rPr>
              <a:t>Proof:</a:t>
            </a:r>
            <a:r>
              <a:rPr lang="en-US" sz="2800" dirty="0">
                <a:latin typeface="Calibri" charset="0"/>
                <a:sym typeface="Symbol" charset="0"/>
              </a:rPr>
              <a:t> We will argue by contradiction.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 charset="0"/>
                <a:sym typeface="Symbol" charset="0"/>
              </a:rPr>
              <a:t>Suppose that x is an integer that is both even and odd. Then, x=2a for some integer a, and x=2b+1 for some integer b. This means 2a=x=2b+1 and hence 2a-2b=1 and so a-b=½. But a-b is an integer while ½ is not, so they cannot be equal. This is a contradiction.</a:t>
            </a:r>
            <a:endParaRPr lang="en-US" dirty="0">
              <a:latin typeface="Calibri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368040" y="38325"/>
            <a:ext cx="2865120" cy="919155"/>
            <a:chOff x="624840" y="3139691"/>
            <a:chExt cx="5318760" cy="91915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ounded Rectangle 5"/>
                <p:cNvSpPr/>
                <p:nvPr/>
              </p:nvSpPr>
              <p:spPr>
                <a:xfrm>
                  <a:off x="624840" y="3311187"/>
                  <a:ext cx="5318760" cy="74765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Even(x) 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=2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𝑦</m:t>
                          </m:r>
                        </m:e>
                      </m:d>
                    </m:oMath>
                  </a14:m>
                  <a:endParaRPr lang="en-US" sz="2000" b="0" dirty="0">
                    <a:ea typeface="ＭＳ Ｐゴシック" pitchFamily="-111" charset="-128"/>
                    <a:sym typeface="Symbol"/>
                  </a:endParaRPr>
                </a:p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Odd(x)  </a:t>
                  </a:r>
                  <a14:m>
                    <m:oMath xmlns:m="http://schemas.openxmlformats.org/officeDocument/2006/math"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𝑥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=2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+1</m:t>
                      </m:r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2000" dirty="0"/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6" name="Rounded Rectangle 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7"/>
                  <a:ext cx="5318760" cy="747659"/>
                </a:xfrm>
                <a:prstGeom prst="roundRect">
                  <a:avLst/>
                </a:prstGeom>
                <a:blipFill rotWithShape="0">
                  <a:blip r:embed="rId2"/>
                  <a:stretch>
                    <a:fillRect l="-3586" t="-38583" r="-422" b="-68504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Round Same Side Corner Rectangle 6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0" name="Rounded Rectangle 9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 err="1"/>
                <a:t>Rationals</a:t>
              </a:r>
              <a:endParaRPr lang="en-US" sz="2000" dirty="0"/>
            </a:p>
          </p:txBody>
        </p:sp>
        <p:sp>
          <p:nvSpPr>
            <p:cNvPr id="11" name="Round Same Side Corner Rectangle 10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  <p:sp>
        <p:nvSpPr>
          <p:cNvPr id="12" name="Rectangle 11"/>
          <p:cNvSpPr>
            <a:spLocks noChangeAspect="1"/>
          </p:cNvSpPr>
          <p:nvPr/>
        </p:nvSpPr>
        <p:spPr>
          <a:xfrm>
            <a:off x="7336179" y="5029911"/>
            <a:ext cx="18288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5BF63BB-31E4-8442-B84F-52314218D41E}"/>
              </a:ext>
            </a:extLst>
          </p:cNvPr>
          <p:cNvSpPr txBox="1">
            <a:spLocks/>
          </p:cNvSpPr>
          <p:nvPr/>
        </p:nvSpPr>
        <p:spPr>
          <a:xfrm>
            <a:off x="719667" y="5731809"/>
            <a:ext cx="7289968" cy="47337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Franklin Gothic Medium"/>
                <a:ea typeface="+mn-ea"/>
                <a:cs typeface="Franklin Gothic Medium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Franklin Gothic Medium"/>
                <a:ea typeface="+mn-ea"/>
                <a:cs typeface="Franklin Gothic Medium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2400" dirty="0">
                <a:solidFill>
                  <a:srgbClr val="7030A0"/>
                </a:solidFill>
              </a:rPr>
              <a:t>Formally, we’ve shown </a:t>
            </a:r>
            <a:r>
              <a:rPr lang="en-US" sz="2400" dirty="0">
                <a:solidFill>
                  <a:srgbClr val="0070C0"/>
                </a:solidFill>
                <a:latin typeface="Calibri" charset="0"/>
                <a:sym typeface="Symbol" charset="0"/>
              </a:rPr>
              <a:t>Integer(½)  </a:t>
            </a:r>
            <a:r>
              <a:rPr lang="en-US" sz="2400" dirty="0">
                <a:solidFill>
                  <a:srgbClr val="0070C0"/>
                </a:solidFill>
                <a:latin typeface="Symbol" charset="0"/>
                <a:sym typeface="Symbol" charset="0"/>
              </a:rPr>
              <a:t></a:t>
            </a:r>
            <a:r>
              <a:rPr lang="en-US" sz="2400" dirty="0">
                <a:solidFill>
                  <a:srgbClr val="0070C0"/>
                </a:solidFill>
                <a:latin typeface="Calibri" charset="0"/>
                <a:sym typeface="Symbol" charset="0"/>
              </a:rPr>
              <a:t>Integer(½) </a:t>
            </a:r>
            <a:r>
              <a:rPr lang="en-US" sz="2400" dirty="0">
                <a:solidFill>
                  <a:srgbClr val="0070C0"/>
                </a:solidFill>
                <a:latin typeface="Symbol" pitchFamily="18" charset="2"/>
                <a:sym typeface="Symbol" pitchFamily="18" charset="2"/>
              </a:rPr>
              <a:t> </a:t>
            </a:r>
            <a:r>
              <a:rPr lang="en-US" sz="2400" dirty="0">
                <a:solidFill>
                  <a:srgbClr val="0070C0"/>
                </a:solidFill>
                <a:latin typeface="Calibri" charset="0"/>
                <a:sym typeface="Symbol" charset="0"/>
              </a:rPr>
              <a:t>F</a:t>
            </a:r>
            <a:r>
              <a:rPr lang="en-US" sz="2400" dirty="0">
                <a:solidFill>
                  <a:srgbClr val="7030A0"/>
                </a:solidFill>
                <a:latin typeface="Calibri" charset="0"/>
                <a:sym typeface="Symbol" charset="0"/>
              </a:rPr>
              <a:t>.</a:t>
            </a:r>
            <a:endParaRPr lang="en-US" sz="24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34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Proof by Cases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sz="2800" dirty="0" smtClean="0"/>
                  <a:t>On Homework 3, Task 1 you are asked to show:</a:t>
                </a:r>
                <a:endParaRPr lang="en-US" sz="2800" dirty="0"/>
              </a:p>
              <a:p>
                <a:r>
                  <a:rPr lang="en-US" sz="2800" dirty="0" smtClean="0"/>
                  <a:t>Given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sz="2800" b="1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800" b="1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sz="2800" dirty="0" smtClean="0">
                    <a:solidFill>
                      <a:srgbClr val="C00000"/>
                    </a:solidFill>
                  </a:rPr>
                  <a:t>  </a:t>
                </a:r>
                <a:r>
                  <a:rPr lang="en-US" sz="2800" dirty="0" smtClean="0"/>
                  <a:t>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¬</m:t>
                    </m:r>
                    <m:r>
                      <a:rPr lang="en-US" sz="2800" b="1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sz="2800" b="1" i="1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800" b="1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sz="2800" b="1" dirty="0" smtClean="0">
                    <a:solidFill>
                      <a:srgbClr val="00B050"/>
                    </a:solidFill>
                  </a:rPr>
                  <a:t> </a:t>
                </a:r>
                <a:r>
                  <a:rPr lang="en-US" sz="2800" dirty="0" smtClean="0"/>
                  <a:t>derive </a:t>
                </a:r>
                <a14:m>
                  <m:oMath xmlns:m="http://schemas.openxmlformats.org/officeDocument/2006/math">
                    <m:r>
                      <a:rPr lang="en-US" sz="2800" b="1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endParaRPr lang="en-US" sz="2800" b="1" dirty="0" smtClean="0">
                  <a:solidFill>
                    <a:srgbClr val="00B050"/>
                  </a:solidFill>
                </a:endParaRPr>
              </a:p>
              <a:p>
                <a:r>
                  <a:rPr lang="en-US" sz="2800" dirty="0" smtClean="0"/>
                  <a:t>Given  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sz="2800" b="1" i="1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∨</m:t>
                    </m:r>
                    <m:r>
                      <a:rPr lang="en-US" sz="2800" b="1" i="1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𝒒</m:t>
                    </m:r>
                    <m:r>
                      <a:rPr lang="en-US" sz="2800" b="1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800" b="1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sz="2800" b="1" i="1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sz="2800" b="1" i="1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800" b="1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sz="2800" dirty="0">
                    <a:solidFill>
                      <a:srgbClr val="C00000"/>
                    </a:solidFill>
                  </a:rPr>
                  <a:t>  </a:t>
                </a:r>
                <a:r>
                  <a:rPr lang="en-US" sz="2800" dirty="0"/>
                  <a:t>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𝒒</m:t>
                    </m:r>
                    <m:r>
                      <a:rPr lang="en-US" sz="2800" b="1" i="1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800" b="1" i="1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sz="2800" b="1" dirty="0">
                    <a:solidFill>
                      <a:srgbClr val="00B050"/>
                    </a:solidFill>
                  </a:rPr>
                  <a:t> </a:t>
                </a:r>
                <a:r>
                  <a:rPr lang="en-US" sz="2800" dirty="0" smtClean="0"/>
                  <a:t>derive </a:t>
                </a:r>
                <a14:m>
                  <m:oMath xmlns:m="http://schemas.openxmlformats.org/officeDocument/2006/math">
                    <m:r>
                      <a:rPr lang="en-US" sz="2800" b="1" i="1" dirty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endParaRPr lang="en-US" sz="2800" b="1" dirty="0" smtClean="0">
                  <a:solidFill>
                    <a:srgbClr val="00B050"/>
                  </a:solidFill>
                </a:endParaRPr>
              </a:p>
              <a:p>
                <a:pPr marL="0" indent="0">
                  <a:buNone/>
                </a:pPr>
                <a:endParaRPr lang="en-US" b="1" dirty="0">
                  <a:solidFill>
                    <a:srgbClr val="00B050"/>
                  </a:solidFill>
                </a:endParaRPr>
              </a:p>
              <a:p>
                <a:pPr marL="0" indent="0">
                  <a:buNone/>
                </a:pPr>
                <a:r>
                  <a:rPr lang="en-US" sz="2800" dirty="0" smtClean="0"/>
                  <a:t>This will mean that…</a:t>
                </a:r>
                <a:endParaRPr lang="en-US" sz="2800" dirty="0"/>
              </a:p>
              <a:p>
                <a:pPr marL="0" lvl="0" indent="0">
                  <a:buNone/>
                  <a:defRPr/>
                </a:pPr>
                <a:r>
                  <a:rPr lang="en-US" sz="2800" dirty="0" smtClean="0">
                    <a:solidFill>
                      <a:srgbClr val="7030A0"/>
                    </a:solidFill>
                  </a:rPr>
                  <a:t>If we prove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p </a:t>
                </a:r>
                <a:r>
                  <a:rPr lang="en-US" sz="2800" dirty="0">
                    <a:solidFill>
                      <a:srgbClr val="0070C0"/>
                    </a:solidFill>
                  </a:rPr>
                  <a:t> </a:t>
                </a:r>
                <a:r>
                  <a:rPr lang="en-US" sz="2800" dirty="0" smtClean="0">
                    <a:solidFill>
                      <a:srgbClr val="0070C0"/>
                    </a:solidFill>
                  </a:rPr>
                  <a:t>r</a:t>
                </a:r>
                <a:r>
                  <a:rPr lang="en-US" sz="2800" dirty="0" smtClean="0">
                    <a:solidFill>
                      <a:srgbClr val="7030A0"/>
                    </a:solidFill>
                  </a:rPr>
                  <a:t> </a:t>
                </a:r>
                <a:r>
                  <a:rPr lang="en-US" sz="2800" dirty="0">
                    <a:solidFill>
                      <a:srgbClr val="7030A0"/>
                    </a:solidFill>
                  </a:rPr>
                  <a:t>and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 </a:t>
                </a:r>
                <a:r>
                  <a:rPr lang="en-US" sz="2800" dirty="0" smtClean="0">
                    <a:solidFill>
                      <a:srgbClr val="0070C0"/>
                    </a:solidFill>
                    <a:sym typeface="Symbol"/>
                  </a:rPr>
                  <a:t>p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</a:t>
                </a:r>
                <a:r>
                  <a:rPr lang="en-US" sz="2800" dirty="0">
                    <a:solidFill>
                      <a:srgbClr val="0070C0"/>
                    </a:solidFill>
                  </a:rPr>
                  <a:t> </a:t>
                </a:r>
                <a:r>
                  <a:rPr lang="en-US" sz="2800" dirty="0" smtClean="0">
                    <a:solidFill>
                      <a:srgbClr val="0070C0"/>
                    </a:solidFill>
                  </a:rPr>
                  <a:t>r</a:t>
                </a:r>
                <a:r>
                  <a:rPr lang="en-US" sz="2800" dirty="0" smtClean="0">
                    <a:solidFill>
                      <a:srgbClr val="7030A0"/>
                    </a:solidFill>
                  </a:rPr>
                  <a:t> then </a:t>
                </a:r>
                <a:r>
                  <a:rPr lang="en-US" sz="2800" dirty="0">
                    <a:solidFill>
                      <a:srgbClr val="7030A0"/>
                    </a:solidFill>
                  </a:rPr>
                  <a:t>we have proven </a:t>
                </a:r>
                <a:r>
                  <a:rPr lang="en-US" sz="2800" dirty="0" smtClean="0">
                    <a:solidFill>
                      <a:srgbClr val="0070C0"/>
                    </a:solidFill>
                    <a:sym typeface="Symbol"/>
                  </a:rPr>
                  <a:t>r</a:t>
                </a:r>
                <a:r>
                  <a:rPr lang="en-US" sz="2800" dirty="0" smtClean="0">
                    <a:solidFill>
                      <a:srgbClr val="7030A0"/>
                    </a:solidFill>
                    <a:sym typeface="Symbol"/>
                  </a:rPr>
                  <a:t>.</a:t>
                </a:r>
              </a:p>
              <a:p>
                <a:pPr marL="0" lvl="0" indent="0">
                  <a:buNone/>
                  <a:defRPr/>
                </a:pPr>
                <a:endParaRPr lang="en-US" sz="2800" dirty="0" smtClean="0">
                  <a:solidFill>
                    <a:srgbClr val="7030A0"/>
                  </a:solidFill>
                </a:endParaRPr>
              </a:p>
              <a:p>
                <a:pPr marL="0" lvl="0" indent="0">
                  <a:buNone/>
                  <a:defRPr/>
                </a:pPr>
                <a:r>
                  <a:rPr lang="en-US" sz="2800" dirty="0" smtClean="0">
                    <a:solidFill>
                      <a:srgbClr val="7030A0"/>
                    </a:solidFill>
                  </a:rPr>
                  <a:t>If </a:t>
                </a:r>
                <a:r>
                  <a:rPr lang="en-US" sz="2800" dirty="0">
                    <a:solidFill>
                      <a:srgbClr val="7030A0"/>
                    </a:solidFill>
                  </a:rPr>
                  <a:t>we </a:t>
                </a:r>
                <a:r>
                  <a:rPr lang="en-US" sz="2800" dirty="0" smtClean="0">
                    <a:solidFill>
                      <a:srgbClr val="7030A0"/>
                    </a:solidFill>
                  </a:rPr>
                  <a:t>prove </a:t>
                </a:r>
                <a:r>
                  <a:rPr lang="en-US" sz="2800" dirty="0" smtClean="0">
                    <a:solidFill>
                      <a:srgbClr val="0070C0"/>
                    </a:solidFill>
                    <a:sym typeface="Symbol"/>
                  </a:rPr>
                  <a:t>p </a:t>
                </a:r>
                <a:r>
                  <a:rPr lang="en-US" sz="2800" dirty="0" smtClean="0">
                    <a:solidFill>
                      <a:srgbClr val="0070C0"/>
                    </a:solidFill>
                    <a:sym typeface="Symbol" panose="05050102010706020507" pitchFamily="18" charset="2"/>
                  </a:rPr>
                  <a:t> </a:t>
                </a:r>
                <a:r>
                  <a:rPr lang="en-US" sz="2800" dirty="0" smtClean="0">
                    <a:solidFill>
                      <a:srgbClr val="0070C0"/>
                    </a:solidFill>
                    <a:sym typeface="Symbol"/>
                  </a:rPr>
                  <a:t>q</a:t>
                </a:r>
                <a:r>
                  <a:rPr lang="en-US" sz="2800" dirty="0" smtClean="0">
                    <a:solidFill>
                      <a:srgbClr val="7030A0"/>
                    </a:solidFill>
                  </a:rPr>
                  <a:t>,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p </a:t>
                </a:r>
                <a:r>
                  <a:rPr lang="en-US" sz="2800" dirty="0">
                    <a:solidFill>
                      <a:srgbClr val="0070C0"/>
                    </a:solidFill>
                  </a:rPr>
                  <a:t> </a:t>
                </a:r>
                <a:r>
                  <a:rPr lang="en-US" sz="2800" dirty="0" smtClean="0">
                    <a:solidFill>
                      <a:srgbClr val="0070C0"/>
                    </a:solidFill>
                  </a:rPr>
                  <a:t>r</a:t>
                </a:r>
                <a:r>
                  <a:rPr lang="en-US" sz="2800" dirty="0" smtClean="0">
                    <a:solidFill>
                      <a:srgbClr val="7030A0"/>
                    </a:solidFill>
                  </a:rPr>
                  <a:t> </a:t>
                </a:r>
                <a:r>
                  <a:rPr lang="en-US" sz="2800" dirty="0">
                    <a:solidFill>
                      <a:srgbClr val="7030A0"/>
                    </a:solidFill>
                  </a:rPr>
                  <a:t>and </a:t>
                </a:r>
                <a:r>
                  <a:rPr lang="en-US" sz="2800" dirty="0" smtClean="0">
                    <a:solidFill>
                      <a:srgbClr val="0070C0"/>
                    </a:solidFill>
                    <a:sym typeface="Symbol"/>
                  </a:rPr>
                  <a:t>q </a:t>
                </a:r>
                <a:r>
                  <a:rPr lang="en-US" sz="2800" dirty="0">
                    <a:solidFill>
                      <a:srgbClr val="0070C0"/>
                    </a:solidFill>
                    <a:sym typeface="Symbol"/>
                  </a:rPr>
                  <a:t></a:t>
                </a:r>
                <a:r>
                  <a:rPr lang="en-US" sz="2800" dirty="0">
                    <a:solidFill>
                      <a:srgbClr val="0070C0"/>
                    </a:solidFill>
                  </a:rPr>
                  <a:t> </a:t>
                </a:r>
                <a:r>
                  <a:rPr lang="en-US" sz="2800" dirty="0" smtClean="0">
                    <a:solidFill>
                      <a:srgbClr val="0070C0"/>
                    </a:solidFill>
                  </a:rPr>
                  <a:t>r</a:t>
                </a:r>
                <a:r>
                  <a:rPr lang="en-US" sz="2800" dirty="0" smtClean="0">
                    <a:solidFill>
                      <a:srgbClr val="7030A0"/>
                    </a:solidFill>
                  </a:rPr>
                  <a:t> </a:t>
                </a:r>
                <a:r>
                  <a:rPr lang="en-US" sz="2800" dirty="0">
                    <a:solidFill>
                      <a:srgbClr val="7030A0"/>
                    </a:solidFill>
                  </a:rPr>
                  <a:t>then we have proven </a:t>
                </a:r>
                <a:r>
                  <a:rPr lang="en-US" sz="2800" dirty="0" smtClean="0">
                    <a:solidFill>
                      <a:srgbClr val="0070C0"/>
                    </a:solidFill>
                    <a:sym typeface="Symbol"/>
                  </a:rPr>
                  <a:t>r</a:t>
                </a:r>
                <a:r>
                  <a:rPr lang="en-US" sz="2800" dirty="0" smtClean="0">
                    <a:solidFill>
                      <a:srgbClr val="7030A0"/>
                    </a:solidFill>
                    <a:sym typeface="Symbol"/>
                  </a:rPr>
                  <a:t>.</a:t>
                </a:r>
              </a:p>
              <a:p>
                <a:pPr marL="0" lvl="0" indent="0">
                  <a:buNone/>
                  <a:defRPr/>
                </a:pPr>
                <a:r>
                  <a:rPr lang="en-US" sz="2800" dirty="0" smtClean="0">
                    <a:sym typeface="Symbol"/>
                  </a:rPr>
                  <a:t>            </a:t>
                </a:r>
                <a:endParaRPr lang="en-US" sz="2800" dirty="0">
                  <a:sym typeface="Symbol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81" t="-1068" r="-9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3612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Medium" pitchFamily="34" charset="0"/>
              </a:rPr>
              <a:t>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9004"/>
            <a:ext cx="8229600" cy="5140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800" dirty="0">
                <a:ea typeface="+mn-ea"/>
              </a:rPr>
              <a:t>Simple proof strategies already do a lot</a:t>
            </a:r>
          </a:p>
          <a:p>
            <a:pPr lvl="1">
              <a:defRPr/>
            </a:pPr>
            <a:r>
              <a:rPr lang="en-US" sz="2400" dirty="0"/>
              <a:t>counter examples</a:t>
            </a:r>
          </a:p>
          <a:p>
            <a:pPr lvl="1">
              <a:defRPr/>
            </a:pPr>
            <a:r>
              <a:rPr lang="en-US" sz="2400" dirty="0">
                <a:ea typeface="+mn-ea"/>
              </a:rPr>
              <a:t>proof by contrapositive</a:t>
            </a:r>
          </a:p>
          <a:p>
            <a:pPr lvl="1">
              <a:defRPr/>
            </a:pPr>
            <a:r>
              <a:rPr lang="en-US" sz="2400" dirty="0"/>
              <a:t>proof by </a:t>
            </a:r>
            <a:r>
              <a:rPr lang="en-US" sz="2400" dirty="0" smtClean="0"/>
              <a:t>contradiction</a:t>
            </a:r>
          </a:p>
          <a:p>
            <a:pPr lvl="1">
              <a:defRPr/>
            </a:pPr>
            <a:r>
              <a:rPr lang="en-US" sz="2400" dirty="0" smtClean="0"/>
              <a:t>p</a:t>
            </a:r>
            <a:r>
              <a:rPr lang="en-US" sz="2400" dirty="0" smtClean="0">
                <a:ea typeface="+mn-ea"/>
              </a:rPr>
              <a:t>roof by cases</a:t>
            </a:r>
            <a:endParaRPr lang="en-US" sz="2400" dirty="0">
              <a:ea typeface="+mn-ea"/>
            </a:endParaRPr>
          </a:p>
          <a:p>
            <a:pPr lvl="1">
              <a:defRPr/>
            </a:pPr>
            <a:endParaRPr lang="en-US" sz="2400" dirty="0">
              <a:ea typeface="+mn-ea"/>
            </a:endParaRPr>
          </a:p>
          <a:p>
            <a:pPr>
              <a:defRPr/>
            </a:pPr>
            <a:r>
              <a:rPr lang="en-US" sz="2800" dirty="0">
                <a:ea typeface="+mn-ea"/>
              </a:rPr>
              <a:t>Later we will cover a specific strategy that applies to loops and recursion (mathematical induction)</a:t>
            </a:r>
          </a:p>
        </p:txBody>
      </p:sp>
    </p:spTree>
    <p:extLst>
      <p:ext uri="{BB962C8B-B14F-4D97-AF65-F5344CB8AC3E}">
        <p14:creationId xmlns:p14="http://schemas.microsoft.com/office/powerpoint/2010/main" val="2293762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Medium" pitchFamily="34" charset="0"/>
              </a:rPr>
              <a:t>Applications of Predicate Logic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9004"/>
            <a:ext cx="8229600" cy="5140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800" dirty="0">
                <a:ea typeface="+mn-ea"/>
              </a:rPr>
              <a:t>Remainder of the course will use predicate logic to prove </a:t>
            </a:r>
            <a:r>
              <a:rPr lang="en-US" sz="2800" u="sng" dirty="0">
                <a:ea typeface="+mn-ea"/>
              </a:rPr>
              <a:t>important</a:t>
            </a:r>
            <a:r>
              <a:rPr lang="en-US" sz="2800" dirty="0">
                <a:ea typeface="+mn-ea"/>
              </a:rPr>
              <a:t> properties of </a:t>
            </a:r>
            <a:r>
              <a:rPr lang="en-US" sz="2800" u="sng" dirty="0">
                <a:ea typeface="+mn-ea"/>
              </a:rPr>
              <a:t>interesting</a:t>
            </a:r>
            <a:r>
              <a:rPr lang="en-US" sz="2800" dirty="0">
                <a:ea typeface="+mn-ea"/>
              </a:rPr>
              <a:t> objects</a:t>
            </a:r>
          </a:p>
          <a:p>
            <a:pPr lvl="1">
              <a:defRPr/>
            </a:pPr>
            <a:r>
              <a:rPr lang="en-US" sz="2400" dirty="0">
                <a:ea typeface="+mn-ea"/>
              </a:rPr>
              <a:t>start with math objects that are widely used in CS</a:t>
            </a:r>
          </a:p>
          <a:p>
            <a:pPr lvl="1">
              <a:defRPr/>
            </a:pPr>
            <a:r>
              <a:rPr lang="en-US" sz="2400" dirty="0"/>
              <a:t>eventually more CS-specific objects</a:t>
            </a:r>
          </a:p>
          <a:p>
            <a:pPr lvl="1">
              <a:defRPr/>
            </a:pPr>
            <a:endParaRPr lang="en-US" sz="2400" dirty="0"/>
          </a:p>
          <a:p>
            <a:pPr>
              <a:defRPr/>
            </a:pPr>
            <a:r>
              <a:rPr lang="en-US" sz="2800" dirty="0"/>
              <a:t>Encode domain knowledge in predicate definitions</a:t>
            </a:r>
          </a:p>
          <a:p>
            <a:pPr>
              <a:defRPr/>
            </a:pPr>
            <a:r>
              <a:rPr lang="en-US" sz="2800" dirty="0">
                <a:ea typeface="+mn-ea"/>
              </a:rPr>
              <a:t>Then apply predicate logic to infer useful results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572000" y="5080762"/>
            <a:ext cx="3721460" cy="1262214"/>
            <a:chOff x="624840" y="3139691"/>
            <a:chExt cx="5318760" cy="126221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5" name="Rounded Rectangle 4"/>
            <p:cNvSpPr/>
            <p:nvPr/>
          </p:nvSpPr>
          <p:spPr>
            <a:xfrm>
              <a:off x="624840" y="3311187"/>
              <a:ext cx="5318760" cy="1090718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r>
                <a:rPr lang="en-US" sz="2800" dirty="0"/>
                <a:t>Even(x) </a:t>
              </a:r>
              <a:r>
                <a:rPr lang="en-US" sz="2800" dirty="0">
                  <a:ea typeface="ＭＳ Ｐゴシック" pitchFamily="-111" charset="-128"/>
                  <a:sym typeface="Symbol"/>
                </a:rPr>
                <a:t></a:t>
              </a:r>
              <a:r>
                <a:rPr lang="en-US" sz="2800" dirty="0"/>
                <a:t> </a:t>
              </a:r>
              <a:r>
                <a:rPr lang="en-US" sz="2800" b="1" dirty="0">
                  <a:ea typeface="ＭＳ Ｐゴシック" pitchFamily="-111" charset="-128"/>
                  <a:sym typeface="Symbol"/>
                </a:rPr>
                <a:t></a:t>
              </a:r>
              <a:r>
                <a:rPr lang="en-US" sz="2800" dirty="0">
                  <a:ea typeface="ＭＳ Ｐゴシック" pitchFamily="-111" charset="-128"/>
                  <a:sym typeface="Symbol"/>
                </a:rPr>
                <a:t>y (x = 2</a:t>
              </a:r>
              <a:r>
                <a:rPr lang="en-US" sz="2800" dirty="0">
                  <a:latin typeface="Cambria Math" panose="02040503050406030204" pitchFamily="18" charset="0"/>
                  <a:ea typeface="Cambria Math" panose="02040503050406030204" pitchFamily="18" charset="0"/>
                  <a:sym typeface="Symbol"/>
                </a:rPr>
                <a:t>⋅</a:t>
              </a:r>
              <a:r>
                <a:rPr lang="en-US" sz="2800" dirty="0">
                  <a:ea typeface="ＭＳ Ｐゴシック" pitchFamily="-111" charset="-128"/>
                  <a:sym typeface="Symbol"/>
                </a:rPr>
                <a:t>y)</a:t>
              </a:r>
            </a:p>
            <a:p>
              <a:r>
                <a:rPr lang="en-US" sz="2800" dirty="0"/>
                <a:t>Odd(x) </a:t>
              </a:r>
              <a:r>
                <a:rPr lang="en-US" sz="2800" dirty="0">
                  <a:ea typeface="ＭＳ Ｐゴシック" pitchFamily="-111" charset="-128"/>
                  <a:sym typeface="Symbol"/>
                </a:rPr>
                <a:t></a:t>
              </a:r>
              <a:r>
                <a:rPr lang="en-US" sz="2800" dirty="0"/>
                <a:t> </a:t>
              </a:r>
              <a:r>
                <a:rPr lang="en-US" sz="2800" b="1" dirty="0">
                  <a:ea typeface="ＭＳ Ｐゴシック" pitchFamily="-111" charset="-128"/>
                  <a:sym typeface="Symbol"/>
                </a:rPr>
                <a:t></a:t>
              </a:r>
              <a:r>
                <a:rPr lang="en-US" sz="2800" dirty="0">
                  <a:ea typeface="ＭＳ Ｐゴシック" pitchFamily="-111" charset="-128"/>
                  <a:sym typeface="Symbol"/>
                </a:rPr>
                <a:t>y (x = 2</a:t>
              </a:r>
              <a:r>
                <a:rPr lang="en-US" sz="2800" dirty="0">
                  <a:solidFill>
                    <a:prstClr val="black"/>
                  </a:solidFill>
                  <a:latin typeface="Cambria Math" panose="02040503050406030204" pitchFamily="18" charset="0"/>
                  <a:ea typeface="Cambria Math" panose="02040503050406030204" pitchFamily="18" charset="0"/>
                  <a:sym typeface="Symbol"/>
                </a:rPr>
                <a:t>⋅</a:t>
              </a:r>
              <a:r>
                <a:rPr lang="en-US" sz="2800" dirty="0">
                  <a:ea typeface="ＭＳ Ｐゴシック" pitchFamily="-111" charset="-128"/>
                  <a:sym typeface="Symbol"/>
                </a:rPr>
                <a:t>y + 1)</a:t>
              </a:r>
              <a:endParaRPr lang="en-US" sz="2800" dirty="0"/>
            </a:p>
          </p:txBody>
        </p:sp>
        <p:sp>
          <p:nvSpPr>
            <p:cNvPr id="6" name="Round Same Side Corner Rectangle 5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909376" y="5077590"/>
            <a:ext cx="2053146" cy="620188"/>
            <a:chOff x="624840" y="3139691"/>
            <a:chExt cx="5318760" cy="62018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" name="Rounded Rectangle 7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Integers</a:t>
              </a:r>
            </a:p>
          </p:txBody>
        </p:sp>
        <p:sp>
          <p:nvSpPr>
            <p:cNvPr id="9" name="Round Same Side Corner Rectangle 8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8175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Number Theory</a:t>
            </a:r>
          </a:p>
        </p:txBody>
      </p:sp>
    </p:spTree>
    <p:extLst>
      <p:ext uri="{BB962C8B-B14F-4D97-AF65-F5344CB8AC3E}">
        <p14:creationId xmlns:p14="http://schemas.microsoft.com/office/powerpoint/2010/main" val="1581273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Number Theory (and applications to computing)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57200" y="1244160"/>
            <a:ext cx="8229600" cy="4072907"/>
          </a:xfrm>
        </p:spPr>
        <p:txBody>
          <a:bodyPr/>
          <a:lstStyle/>
          <a:p>
            <a:r>
              <a:rPr lang="en-US" sz="2800" dirty="0"/>
              <a:t>Branch of Mathematics with direct relevance to computing</a:t>
            </a:r>
          </a:p>
          <a:p>
            <a:endParaRPr lang="en-US" sz="2800" dirty="0"/>
          </a:p>
          <a:p>
            <a:r>
              <a:rPr lang="en-US" sz="2800" dirty="0"/>
              <a:t>Many significant applications</a:t>
            </a:r>
          </a:p>
          <a:p>
            <a:pPr lvl="1"/>
            <a:r>
              <a:rPr lang="en-US" dirty="0"/>
              <a:t>Cryptography &amp; Security</a:t>
            </a:r>
          </a:p>
          <a:p>
            <a:pPr lvl="1"/>
            <a:r>
              <a:rPr lang="en-US" dirty="0"/>
              <a:t>Data Structures</a:t>
            </a:r>
          </a:p>
          <a:p>
            <a:pPr lvl="1"/>
            <a:r>
              <a:rPr lang="en-US" dirty="0"/>
              <a:t>Distributed Systems</a:t>
            </a:r>
          </a:p>
          <a:p>
            <a:pPr lvl="1"/>
            <a:endParaRPr lang="en-US" dirty="0"/>
          </a:p>
          <a:p>
            <a:r>
              <a:rPr lang="en-US" sz="2800" dirty="0"/>
              <a:t>Important toolkit</a:t>
            </a:r>
          </a:p>
        </p:txBody>
      </p:sp>
    </p:spTree>
    <p:extLst>
      <p:ext uri="{BB962C8B-B14F-4D97-AF65-F5344CB8AC3E}">
        <p14:creationId xmlns:p14="http://schemas.microsoft.com/office/powerpoint/2010/main" val="191887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Modular Arithmetic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sz="2800" dirty="0"/>
              <a:t>Arithmetic over a finite domain</a:t>
            </a:r>
          </a:p>
          <a:p>
            <a:endParaRPr lang="en-US" sz="2800" dirty="0"/>
          </a:p>
          <a:p>
            <a:r>
              <a:rPr lang="en-US" sz="2800" dirty="0"/>
              <a:t>Almost all computation is over a finite domain</a:t>
            </a:r>
          </a:p>
        </p:txBody>
      </p:sp>
    </p:spTree>
    <p:extLst>
      <p:ext uri="{BB962C8B-B14F-4D97-AF65-F5344CB8AC3E}">
        <p14:creationId xmlns:p14="http://schemas.microsoft.com/office/powerpoint/2010/main" val="185340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>
                <a:latin typeface="Franklin Gothic Medium" pitchFamily="34" charset="0"/>
              </a:rPr>
              <a:t>Last class: Formal &amp; English Proofs: </a:t>
            </a:r>
            <a:r>
              <a:rPr lang="en-US" dirty="0">
                <a:latin typeface="Franklin Gothic Medium" pitchFamily="34" charset="0"/>
              </a:rPr>
              <a:t>Even and Odd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39748"/>
            <a:ext cx="6764867" cy="501106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Prove </a:t>
            </a:r>
            <a:r>
              <a:rPr lang="ja-JP" altLang="en-US" sz="24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“</a:t>
            </a:r>
            <a:r>
              <a:rPr lang="en-US" sz="24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The sum of two odd numbers is even.</a:t>
            </a:r>
            <a:r>
              <a:rPr lang="ja-JP" altLang="en-US" sz="24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”</a:t>
            </a:r>
            <a:endParaRPr lang="en-US" sz="2400" dirty="0">
              <a:solidFill>
                <a:srgbClr val="7030A0"/>
              </a:solidFill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Franklin Gothic Medium" pitchFamily="34" charset="0"/>
                <a:sym typeface="Symbol" charset="0"/>
              </a:rPr>
              <a:t>      </a:t>
            </a:r>
            <a:endParaRPr lang="en-US" sz="2800" dirty="0">
              <a:solidFill>
                <a:srgbClr val="C00000"/>
              </a:solidFill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dirty="0">
              <a:latin typeface="Calibri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/>
              <p:cNvSpPr/>
              <p:nvPr/>
            </p:nvSpPr>
            <p:spPr>
              <a:xfrm>
                <a:off x="4145843" y="1606861"/>
                <a:ext cx="4998157" cy="55707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:r>
                  <a:rPr lang="en-US" dirty="0">
                    <a:latin typeface="Franklin Gothic Medium" panose="020B0603020102020204" pitchFamily="34" charset="0"/>
                  </a:rPr>
                  <a:t>Let </a:t>
                </a:r>
                <a:r>
                  <a:rPr lang="en-US" b="1" dirty="0">
                    <a:solidFill>
                      <a:srgbClr val="C00000"/>
                    </a:solidFill>
                  </a:rPr>
                  <a:t>x</a:t>
                </a:r>
                <a:r>
                  <a:rPr lang="en-US" dirty="0">
                    <a:latin typeface="Franklin Gothic Medium" panose="020B0603020102020204" pitchFamily="34" charset="0"/>
                  </a:rPr>
                  <a:t> be an arbitrary integer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dirty="0">
                    <a:latin typeface="Franklin Gothic Medium" panose="020B0603020102020204" pitchFamily="34" charset="0"/>
                  </a:rPr>
                  <a:t>Let </a:t>
                </a:r>
                <a:r>
                  <a:rPr lang="en-US" b="1" dirty="0">
                    <a:solidFill>
                      <a:srgbClr val="C00000"/>
                    </a:solidFill>
                  </a:rPr>
                  <a:t>y</a:t>
                </a:r>
                <a:r>
                  <a:rPr lang="en-US" dirty="0">
                    <a:latin typeface="Franklin Gothic Medium" panose="020B0603020102020204" pitchFamily="34" charset="0"/>
                  </a:rPr>
                  <a:t> be an arbitrary integer</a:t>
                </a:r>
                <a:br>
                  <a:rPr lang="en-US" dirty="0">
                    <a:latin typeface="Franklin Gothic Medium" panose="020B0603020102020204" pitchFamily="34" charset="0"/>
                  </a:rPr>
                </a:br>
                <a:endParaRPr lang="en-US" sz="1000" dirty="0">
                  <a:latin typeface="Franklin Gothic Medium" panose="020B0603020102020204" pitchFamily="34" charset="0"/>
                </a:endParaRPr>
              </a:p>
              <a:p>
                <a:r>
                  <a:rPr lang="en-US" dirty="0">
                    <a:latin typeface="Franklin Gothic Medium" panose="020B0603020102020204" pitchFamily="34" charset="0"/>
                  </a:rPr>
                  <a:t>   3.1   </a:t>
                </a:r>
                <a:r>
                  <a:rPr lang="en-US" dirty="0">
                    <a:solidFill>
                      <a:srgbClr val="C00000"/>
                    </a:solidFill>
                  </a:rPr>
                  <a:t>Odd(</a:t>
                </a:r>
                <a:r>
                  <a:rPr lang="en-US" b="1" dirty="0">
                    <a:solidFill>
                      <a:srgbClr val="C00000"/>
                    </a:solidFill>
                  </a:rPr>
                  <a:t>x</a:t>
                </a:r>
                <a:r>
                  <a:rPr lang="en-US" dirty="0">
                    <a:solidFill>
                      <a:srgbClr val="C00000"/>
                    </a:solidFill>
                  </a:rPr>
                  <a:t>) </a:t>
                </a:r>
                <a:r>
                  <a:rPr lang="en-US" dirty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  <a:sym typeface="Symbol" charset="0"/>
                  </a:rPr>
                  <a:t>∧ </a:t>
                </a:r>
                <a:r>
                  <a:rPr lang="en-US" dirty="0">
                    <a:solidFill>
                      <a:srgbClr val="C00000"/>
                    </a:solidFill>
                  </a:rPr>
                  <a:t>Odd(</a:t>
                </a:r>
                <a:r>
                  <a:rPr lang="en-US" b="1" dirty="0">
                    <a:solidFill>
                      <a:srgbClr val="C00000"/>
                    </a:solidFill>
                  </a:rPr>
                  <a:t>y</a:t>
                </a:r>
                <a:r>
                  <a:rPr lang="en-US" dirty="0">
                    <a:solidFill>
                      <a:srgbClr val="C00000"/>
                    </a:solidFill>
                  </a:rPr>
                  <a:t>) </a:t>
                </a:r>
                <a:r>
                  <a:rPr lang="en-US" dirty="0"/>
                  <a:t>	       Assumption</a:t>
                </a:r>
              </a:p>
              <a:p>
                <a:r>
                  <a:rPr lang="en-US" dirty="0">
                    <a:latin typeface="Franklin Gothic Medium" panose="020B0603020102020204" pitchFamily="34" charset="0"/>
                  </a:rPr>
                  <a:t>   3.2   </a:t>
                </a:r>
                <a:r>
                  <a:rPr lang="en-US" dirty="0">
                    <a:solidFill>
                      <a:srgbClr val="C00000"/>
                    </a:solidFill>
                  </a:rPr>
                  <a:t>Odd(</a:t>
                </a:r>
                <a:r>
                  <a:rPr lang="en-US" b="1" dirty="0">
                    <a:solidFill>
                      <a:srgbClr val="C00000"/>
                    </a:solidFill>
                  </a:rPr>
                  <a:t>x</a:t>
                </a:r>
                <a:r>
                  <a:rPr lang="en-US" dirty="0">
                    <a:solidFill>
                      <a:srgbClr val="C00000"/>
                    </a:solidFill>
                  </a:rPr>
                  <a:t>)  		       </a:t>
                </a:r>
                <a:r>
                  <a:rPr lang="en-US" dirty="0" err="1"/>
                  <a:t>Elim</a:t>
                </a:r>
                <a:r>
                  <a:rPr lang="en-US" dirty="0"/>
                  <a:t> </a:t>
                </a:r>
                <a:r>
                  <a:rPr lang="en-US" dirty="0">
                    <a:latin typeface="Cambria Math" charset="0"/>
                    <a:ea typeface="Cambria Math" charset="0"/>
                    <a:cs typeface="Cambria Math" charset="0"/>
                    <a:sym typeface="Symbol" charset="0"/>
                  </a:rPr>
                  <a:t>∧</a:t>
                </a:r>
                <a:r>
                  <a:rPr lang="en-US" dirty="0"/>
                  <a:t>: </a:t>
                </a:r>
                <a:r>
                  <a:rPr lang="en-US" dirty="0" smtClean="0"/>
                  <a:t>3.1</a:t>
                </a:r>
                <a:endParaRPr lang="en-US" dirty="0"/>
              </a:p>
              <a:p>
                <a:r>
                  <a:rPr lang="en-US" dirty="0">
                    <a:latin typeface="Franklin Gothic Medium" panose="020B0603020102020204" pitchFamily="34" charset="0"/>
                  </a:rPr>
                  <a:t>   3.3   </a:t>
                </a:r>
                <a:r>
                  <a:rPr lang="en-US" dirty="0">
                    <a:solidFill>
                      <a:srgbClr val="C00000"/>
                    </a:solidFill>
                  </a:rPr>
                  <a:t>Odd(</a:t>
                </a:r>
                <a:r>
                  <a:rPr lang="en-US" b="1" dirty="0">
                    <a:solidFill>
                      <a:srgbClr val="C00000"/>
                    </a:solidFill>
                  </a:rPr>
                  <a:t>y</a:t>
                </a:r>
                <a:r>
                  <a:rPr lang="en-US" dirty="0">
                    <a:solidFill>
                      <a:srgbClr val="C00000"/>
                    </a:solidFill>
                  </a:rPr>
                  <a:t>)</a:t>
                </a:r>
                <a:r>
                  <a:rPr lang="en-US" dirty="0"/>
                  <a:t>			       </a:t>
                </a:r>
                <a:r>
                  <a:rPr lang="en-US" dirty="0" err="1"/>
                  <a:t>Elim</a:t>
                </a:r>
                <a:r>
                  <a:rPr lang="en-US" dirty="0"/>
                  <a:t> </a:t>
                </a:r>
                <a:r>
                  <a:rPr lang="en-US" dirty="0">
                    <a:latin typeface="Cambria Math" charset="0"/>
                    <a:ea typeface="Cambria Math" charset="0"/>
                    <a:cs typeface="Cambria Math" charset="0"/>
                    <a:sym typeface="Symbol" charset="0"/>
                  </a:rPr>
                  <a:t>∧</a:t>
                </a:r>
                <a:r>
                  <a:rPr lang="en-US" dirty="0"/>
                  <a:t>: </a:t>
                </a:r>
                <a:r>
                  <a:rPr lang="en-US" dirty="0" smtClean="0"/>
                  <a:t>3.1</a:t>
                </a:r>
                <a:endParaRPr lang="en-US" dirty="0">
                  <a:sym typeface="Symbol" charset="0"/>
                </a:endParaRPr>
              </a:p>
              <a:p>
                <a:endParaRPr lang="en-US" sz="1000" dirty="0">
                  <a:sym typeface="Symbol" charset="0"/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  <a:latin typeface="Franklin Gothic Medium" panose="020B0603020102020204" pitchFamily="34" charset="0"/>
                    <a:ea typeface="Cambria Math"/>
                    <a:cs typeface="Arial" pitchFamily="34" charset="0"/>
                    <a:sym typeface="Symbol" charset="0"/>
                  </a:rPr>
                  <a:t>   </a:t>
                </a:r>
                <a:r>
                  <a:rPr lang="en-US" dirty="0">
                    <a:solidFill>
                      <a:schemeClr val="tx1"/>
                    </a:solidFill>
                    <a:latin typeface="Franklin Gothic Medium" panose="020B0603020102020204" pitchFamily="34" charset="0"/>
                    <a:ea typeface="Cambria Math"/>
                    <a:cs typeface="Arial" pitchFamily="34" charset="0"/>
                  </a:rPr>
                  <a:t>3.4</a:t>
                </a:r>
                <a:r>
                  <a:rPr lang="en-US" dirty="0">
                    <a:latin typeface="Franklin Gothic Medium" panose="020B0603020102020204" pitchFamily="34" charset="0"/>
                    <a:ea typeface="Cambria Math"/>
                    <a:cs typeface="Arial" pitchFamily="34" charset="0"/>
                  </a:rPr>
                  <a:t>   </a:t>
                </a:r>
                <a14:m>
                  <m:oMath xmlns:m="http://schemas.openxmlformats.org/officeDocument/2006/math">
                    <m:r>
                      <a:rPr lang="en-US" i="0" smtClean="0">
                        <a:solidFill>
                          <a:srgbClr val="C00000"/>
                        </a:solidFill>
                        <a:latin typeface="Cambria Math"/>
                        <a:ea typeface="Cambria Math"/>
                        <a:cs typeface="Arial" pitchFamily="34" charset="0"/>
                      </a:rPr>
                      <m:t>∃</m:t>
                    </m:r>
                  </m:oMath>
                </a14:m>
                <a:r>
                  <a:rPr lang="en-US" b="1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z</a:t>
                </a:r>
                <a:r>
                  <a:rPr lang="en-US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 (</a:t>
                </a:r>
                <a:r>
                  <a:rPr lang="en-US" b="1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x</a:t>
                </a:r>
                <a:r>
                  <a:rPr lang="en-US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 = 2</a:t>
                </a:r>
                <a:r>
                  <a:rPr lang="en-US" b="1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z</a:t>
                </a:r>
                <a:r>
                  <a:rPr lang="en-US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+1)</a:t>
                </a:r>
                <a:r>
                  <a:rPr lang="en-US" dirty="0">
                    <a:solidFill>
                      <a:schemeClr val="tx1"/>
                    </a:solidFill>
                    <a:ea typeface="Cambria Math"/>
                    <a:cs typeface="Arial" pitchFamily="34" charset="0"/>
                  </a:rPr>
                  <a:t> 	       Def of Odd: </a:t>
                </a:r>
                <a:r>
                  <a:rPr lang="en-US" dirty="0" smtClean="0">
                    <a:solidFill>
                      <a:schemeClr val="tx1"/>
                    </a:solidFill>
                    <a:ea typeface="Cambria Math"/>
                    <a:cs typeface="Arial" pitchFamily="34" charset="0"/>
                  </a:rPr>
                  <a:t>3.2</a:t>
                </a:r>
                <a:endParaRPr lang="en-US" dirty="0">
                  <a:ea typeface="Cambria Math"/>
                  <a:cs typeface="Arial" pitchFamily="34" charset="0"/>
                </a:endParaRPr>
              </a:p>
              <a:p>
                <a:r>
                  <a:rPr lang="en-US" dirty="0">
                    <a:latin typeface="Franklin Gothic Medium" panose="020B0603020102020204" pitchFamily="34" charset="0"/>
                    <a:ea typeface="Cambria Math"/>
                    <a:cs typeface="Arial" pitchFamily="34" charset="0"/>
                  </a:rPr>
                  <a:t>   </a:t>
                </a:r>
                <a:r>
                  <a:rPr lang="en-US" dirty="0">
                    <a:latin typeface="Franklin Gothic Medium" panose="020B0603020102020204" pitchFamily="34" charset="0"/>
                  </a:rPr>
                  <a:t>3.5   </a:t>
                </a:r>
                <a:r>
                  <a:rPr lang="en-US" b="1" dirty="0">
                    <a:solidFill>
                      <a:srgbClr val="C00000"/>
                    </a:solidFill>
                  </a:rPr>
                  <a:t>x</a:t>
                </a:r>
                <a:r>
                  <a:rPr lang="en-US" dirty="0">
                    <a:solidFill>
                      <a:srgbClr val="C00000"/>
                    </a:solidFill>
                  </a:rPr>
                  <a:t> = 2</a:t>
                </a:r>
                <a:r>
                  <a:rPr lang="en-US" b="1" dirty="0">
                    <a:solidFill>
                      <a:srgbClr val="C00000"/>
                    </a:solidFill>
                  </a:rPr>
                  <a:t>a</a:t>
                </a:r>
                <a:r>
                  <a:rPr lang="en-US" dirty="0">
                    <a:solidFill>
                      <a:srgbClr val="C00000"/>
                    </a:solidFill>
                  </a:rPr>
                  <a:t>+1</a:t>
                </a:r>
                <a:r>
                  <a:rPr lang="en-US" dirty="0"/>
                  <a:t>	</a:t>
                </a:r>
                <a:r>
                  <a:rPr lang="en-US" dirty="0">
                    <a:solidFill>
                      <a:schemeClr val="tx1"/>
                    </a:solidFill>
                  </a:rPr>
                  <a:t>	       Elim </a:t>
                </a:r>
                <a:r>
                  <a:rPr lang="en-US" dirty="0">
                    <a:latin typeface="Cambria Math" charset="0"/>
                    <a:ea typeface="Cambria Math" charset="0"/>
                    <a:cs typeface="Cambria Math" charset="0"/>
                  </a:rPr>
                  <a:t>∃</a:t>
                </a:r>
                <a:r>
                  <a:rPr lang="en-US" dirty="0"/>
                  <a:t>: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3.4</a:t>
                </a:r>
                <a:r>
                  <a:rPr lang="en-US" dirty="0" smtClean="0">
                    <a:solidFill>
                      <a:prstClr val="black"/>
                    </a:solidFill>
                  </a:rPr>
                  <a:t>: </a:t>
                </a:r>
                <a:r>
                  <a:rPr lang="en-US" b="1" dirty="0">
                    <a:solidFill>
                      <a:srgbClr val="C00000"/>
                    </a:solidFill>
                  </a:rPr>
                  <a:t>a</a:t>
                </a:r>
                <a:r>
                  <a:rPr lang="en-US" dirty="0">
                    <a:solidFill>
                      <a:prstClr val="black"/>
                    </a:solidFill>
                  </a:rPr>
                  <a:t> depend </a:t>
                </a:r>
                <a:r>
                  <a:rPr lang="en-US" b="1" dirty="0" smtClean="0">
                    <a:solidFill>
                      <a:srgbClr val="C00000"/>
                    </a:solidFill>
                  </a:rPr>
                  <a:t>x</a:t>
                </a:r>
                <a:endParaRPr lang="en-US" sz="1000" dirty="0">
                  <a:sym typeface="Symbol" charset="0"/>
                </a:endParaRPr>
              </a:p>
              <a:p>
                <a:r>
                  <a:rPr lang="en-US" dirty="0">
                    <a:latin typeface="Franklin Gothic Medium" panose="020B0603020102020204" pitchFamily="34" charset="0"/>
                    <a:ea typeface="Cambria Math"/>
                    <a:cs typeface="Arial" pitchFamily="34" charset="0"/>
                    <a:sym typeface="Symbol" charset="0"/>
                  </a:rPr>
                  <a:t>   </a:t>
                </a:r>
                <a:r>
                  <a:rPr lang="en-US" dirty="0">
                    <a:latin typeface="Franklin Gothic Medium" panose="020B0603020102020204" pitchFamily="34" charset="0"/>
                    <a:ea typeface="Cambria Math"/>
                    <a:cs typeface="Arial" pitchFamily="34" charset="0"/>
                  </a:rPr>
                  <a:t>3.6   </a:t>
                </a:r>
                <a14:m>
                  <m:oMath xmlns:m="http://schemas.openxmlformats.org/officeDocument/2006/math">
                    <m:r>
                      <a:rPr lang="en-US">
                        <a:solidFill>
                          <a:srgbClr val="C00000"/>
                        </a:solidFill>
                        <a:latin typeface="Cambria Math"/>
                        <a:ea typeface="Cambria Math"/>
                        <a:cs typeface="Arial" pitchFamily="34" charset="0"/>
                      </a:rPr>
                      <m:t>∃</m:t>
                    </m:r>
                  </m:oMath>
                </a14:m>
                <a:r>
                  <a:rPr lang="en-US" b="1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z</a:t>
                </a:r>
                <a:r>
                  <a:rPr lang="en-US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 (</a:t>
                </a:r>
                <a:r>
                  <a:rPr lang="en-US" b="1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y</a:t>
                </a:r>
                <a:r>
                  <a:rPr lang="en-US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 = 2</a:t>
                </a:r>
                <a:r>
                  <a:rPr lang="en-US" b="1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z</a:t>
                </a:r>
                <a:r>
                  <a:rPr lang="en-US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+1)</a:t>
                </a:r>
                <a:r>
                  <a:rPr lang="en-US" dirty="0">
                    <a:ea typeface="Cambria Math"/>
                    <a:cs typeface="Arial" pitchFamily="34" charset="0"/>
                  </a:rPr>
                  <a:t>	       Def of Odd: </a:t>
                </a:r>
                <a:r>
                  <a:rPr lang="en-US" dirty="0" smtClean="0">
                    <a:ea typeface="Cambria Math"/>
                    <a:cs typeface="Arial" pitchFamily="34" charset="0"/>
                  </a:rPr>
                  <a:t>3.3</a:t>
                </a:r>
                <a:endParaRPr lang="en-US" dirty="0">
                  <a:ea typeface="Cambria Math"/>
                  <a:cs typeface="Arial" pitchFamily="34" charset="0"/>
                </a:endParaRPr>
              </a:p>
              <a:p>
                <a:pPr lvl="0"/>
                <a:r>
                  <a:rPr lang="en-US" dirty="0">
                    <a:latin typeface="Franklin Gothic Medium" panose="020B0603020102020204" pitchFamily="34" charset="0"/>
                    <a:ea typeface="Cambria Math"/>
                    <a:cs typeface="Arial" pitchFamily="34" charset="0"/>
                  </a:rPr>
                  <a:t>   </a:t>
                </a:r>
                <a:r>
                  <a:rPr lang="en-US" dirty="0">
                    <a:latin typeface="Franklin Gothic Medium" panose="020B0603020102020204" pitchFamily="34" charset="0"/>
                  </a:rPr>
                  <a:t>3.7   </a:t>
                </a:r>
                <a:r>
                  <a:rPr lang="en-US" b="1" dirty="0">
                    <a:solidFill>
                      <a:srgbClr val="C00000"/>
                    </a:solidFill>
                  </a:rPr>
                  <a:t>y</a:t>
                </a:r>
                <a:r>
                  <a:rPr lang="en-US" dirty="0">
                    <a:solidFill>
                      <a:srgbClr val="C00000"/>
                    </a:solidFill>
                  </a:rPr>
                  <a:t> = 2</a:t>
                </a:r>
                <a:r>
                  <a:rPr lang="en-US" b="1" dirty="0">
                    <a:solidFill>
                      <a:srgbClr val="C00000"/>
                    </a:solidFill>
                  </a:rPr>
                  <a:t>b</a:t>
                </a:r>
                <a:r>
                  <a:rPr lang="en-US" dirty="0">
                    <a:solidFill>
                      <a:srgbClr val="C00000"/>
                    </a:solidFill>
                  </a:rPr>
                  <a:t>+1</a:t>
                </a:r>
                <a:r>
                  <a:rPr lang="en-US" dirty="0"/>
                  <a:t>		       Elim </a:t>
                </a:r>
                <a:r>
                  <a:rPr lang="en-US" dirty="0">
                    <a:latin typeface="Cambria Math" charset="0"/>
                    <a:ea typeface="Cambria Math" charset="0"/>
                    <a:cs typeface="Cambria Math" charset="0"/>
                  </a:rPr>
                  <a:t>∃</a:t>
                </a:r>
                <a:r>
                  <a:rPr lang="en-US" dirty="0"/>
                  <a:t>: </a:t>
                </a:r>
                <a:r>
                  <a:rPr lang="en-US" dirty="0" smtClean="0"/>
                  <a:t>3.6</a:t>
                </a:r>
                <a:r>
                  <a:rPr lang="en-US" dirty="0" smtClean="0">
                    <a:solidFill>
                      <a:prstClr val="black"/>
                    </a:solidFill>
                  </a:rPr>
                  <a:t>: </a:t>
                </a:r>
                <a:r>
                  <a:rPr lang="en-US" b="1" dirty="0" smtClean="0">
                    <a:solidFill>
                      <a:srgbClr val="C00000"/>
                    </a:solidFill>
                  </a:rPr>
                  <a:t>b</a:t>
                </a:r>
                <a:r>
                  <a:rPr lang="en-US" dirty="0" smtClean="0">
                    <a:solidFill>
                      <a:prstClr val="black"/>
                    </a:solidFill>
                  </a:rPr>
                  <a:t> </a:t>
                </a:r>
                <a:r>
                  <a:rPr lang="en-US" dirty="0">
                    <a:solidFill>
                      <a:prstClr val="black"/>
                    </a:solidFill>
                  </a:rPr>
                  <a:t>depend </a:t>
                </a:r>
                <a:r>
                  <a:rPr lang="en-US" b="1" dirty="0" smtClean="0">
                    <a:solidFill>
                      <a:srgbClr val="C00000"/>
                    </a:solidFill>
                  </a:rPr>
                  <a:t>y</a:t>
                </a:r>
                <a:endParaRPr lang="en-US" b="1" dirty="0">
                  <a:solidFill>
                    <a:srgbClr val="C00000"/>
                  </a:solidFill>
                  <a:ea typeface="ＭＳ Ｐゴシック" pitchFamily="-111" charset="-128"/>
                  <a:sym typeface="Symbol"/>
                </a:endParaRPr>
              </a:p>
              <a:p>
                <a:endParaRPr lang="en-US" sz="1000" b="1" dirty="0" smtClean="0">
                  <a:solidFill>
                    <a:srgbClr val="C00000"/>
                  </a:solidFill>
                  <a:latin typeface="Franklin Gothic Medium" panose="020B0603020102020204" pitchFamily="34" charset="0"/>
                  <a:ea typeface="ＭＳ Ｐゴシック" pitchFamily="-111" charset="-128"/>
                  <a:sym typeface="Symbol"/>
                </a:endParaRPr>
              </a:p>
              <a:p>
                <a:endParaRPr lang="en-US" sz="1000" b="1" dirty="0">
                  <a:solidFill>
                    <a:srgbClr val="C00000"/>
                  </a:solidFill>
                  <a:latin typeface="Franklin Gothic Medium" panose="020B0603020102020204" pitchFamily="34" charset="0"/>
                  <a:ea typeface="ＭＳ Ｐゴシック" pitchFamily="-111" charset="-128"/>
                  <a:sym typeface="Symbol"/>
                </a:endParaRPr>
              </a:p>
              <a:p>
                <a:r>
                  <a:rPr lang="en-US" b="1" dirty="0">
                    <a:solidFill>
                      <a:srgbClr val="C00000"/>
                    </a:solidFill>
                    <a:latin typeface="Franklin Gothic Medium" panose="020B0603020102020204" pitchFamily="34" charset="0"/>
                    <a:ea typeface="ＭＳ Ｐゴシック" pitchFamily="-111" charset="-128"/>
                    <a:sym typeface="Symbol"/>
                  </a:rPr>
                  <a:t>   </a:t>
                </a:r>
                <a:r>
                  <a:rPr lang="en-US" dirty="0">
                    <a:latin typeface="Franklin Gothic Medium" panose="020B0603020102020204" pitchFamily="34" charset="0"/>
                    <a:ea typeface="ＭＳ Ｐゴシック" pitchFamily="-111" charset="-128"/>
                    <a:sym typeface="Symbol"/>
                  </a:rPr>
                  <a:t>3.8   </a:t>
                </a:r>
                <a:r>
                  <a:rPr lang="en-US" b="1" dirty="0" err="1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x+y</a:t>
                </a:r>
                <a:r>
                  <a:rPr lang="en-US" b="1" dirty="0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 = </a:t>
                </a:r>
                <a:r>
                  <a:rPr lang="en-US" dirty="0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2(</a:t>
                </a:r>
                <a:r>
                  <a:rPr lang="en-US" b="1" dirty="0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a</a:t>
                </a:r>
                <a:r>
                  <a:rPr lang="en-US" dirty="0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+</a:t>
                </a:r>
                <a:r>
                  <a:rPr lang="en-US" b="1" dirty="0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b</a:t>
                </a:r>
                <a:r>
                  <a:rPr lang="en-US" dirty="0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+</a:t>
                </a:r>
                <a:r>
                  <a:rPr lang="en-US" b="1" dirty="0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1</a:t>
                </a:r>
                <a:r>
                  <a:rPr lang="en-US" dirty="0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)</a:t>
                </a:r>
                <a:r>
                  <a:rPr lang="en-US" dirty="0">
                    <a:solidFill>
                      <a:srgbClr val="00B050"/>
                    </a:solidFill>
                    <a:ea typeface="ＭＳ Ｐゴシック" pitchFamily="-111" charset="-128"/>
                    <a:sym typeface="Symbol"/>
                  </a:rPr>
                  <a:t>    	       </a:t>
                </a:r>
                <a:r>
                  <a:rPr lang="en-US" dirty="0" smtClean="0">
                    <a:solidFill>
                      <a:schemeClr val="tx1"/>
                    </a:solidFill>
                    <a:ea typeface="ＭＳ Ｐゴシック" pitchFamily="-111" charset="-128"/>
                    <a:sym typeface="Symbol"/>
                  </a:rPr>
                  <a:t>Algebra</a:t>
                </a:r>
                <a:r>
                  <a:rPr lang="en-US" smtClean="0">
                    <a:solidFill>
                      <a:schemeClr val="tx1"/>
                    </a:solidFill>
                    <a:ea typeface="ＭＳ Ｐゴシック" pitchFamily="-111" charset="-128"/>
                    <a:sym typeface="Symbol"/>
                  </a:rPr>
                  <a:t>: 3.5, </a:t>
                </a:r>
                <a:r>
                  <a:rPr lang="en-US" dirty="0" smtClean="0">
                    <a:solidFill>
                      <a:schemeClr val="tx1"/>
                    </a:solidFill>
                    <a:ea typeface="ＭＳ Ｐゴシック" pitchFamily="-111" charset="-128"/>
                    <a:sym typeface="Symbol"/>
                  </a:rPr>
                  <a:t>3.7</a:t>
                </a:r>
                <a:endParaRPr lang="en-US" dirty="0">
                  <a:ea typeface="ＭＳ Ｐゴシック" pitchFamily="-111" charset="-128"/>
                  <a:sym typeface="Symbol"/>
                </a:endParaRPr>
              </a:p>
              <a:p>
                <a:endParaRPr lang="en-US" sz="1000" dirty="0">
                  <a:ea typeface="ＭＳ Ｐゴシック" pitchFamily="-111" charset="-128"/>
                  <a:sym typeface="Symbol"/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  <a:latin typeface="Franklin Gothic Medium" panose="020B0603020102020204" pitchFamily="34" charset="0"/>
                    <a:ea typeface="ＭＳ Ｐゴシック" pitchFamily="-111" charset="-128"/>
                    <a:cs typeface="Arial" pitchFamily="34" charset="0"/>
                    <a:sym typeface="Symbol"/>
                  </a:rPr>
                  <a:t>   </a:t>
                </a:r>
                <a:r>
                  <a:rPr lang="en-US" dirty="0">
                    <a:solidFill>
                      <a:schemeClr val="tx1"/>
                    </a:solidFill>
                    <a:latin typeface="Franklin Gothic Medium" panose="020B0603020102020204" pitchFamily="34" charset="0"/>
                    <a:ea typeface="Cambria Math"/>
                    <a:cs typeface="Arial" pitchFamily="34" charset="0"/>
                  </a:rPr>
                  <a:t>3.9</a:t>
                </a:r>
                <a14:m>
                  <m:oMath xmlns:m="http://schemas.openxmlformats.org/officeDocument/2006/math">
                    <m:r>
                      <a:rPr lang="en-US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/>
                        <a:cs typeface="Arial" pitchFamily="34" charset="0"/>
                      </a:rPr>
                      <m:t>   </m:t>
                    </m:r>
                    <m:r>
                      <a:rPr lang="en-US" i="0" smtClean="0">
                        <a:solidFill>
                          <a:srgbClr val="C00000"/>
                        </a:solidFill>
                        <a:latin typeface="Cambria Math"/>
                        <a:ea typeface="Cambria Math"/>
                        <a:cs typeface="Arial" pitchFamily="34" charset="0"/>
                      </a:rPr>
                      <m:t>∃</m:t>
                    </m:r>
                  </m:oMath>
                </a14:m>
                <a:r>
                  <a:rPr lang="en-US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z (</a:t>
                </a:r>
                <a:r>
                  <a:rPr lang="en-US" b="1" dirty="0" err="1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x</a:t>
                </a:r>
                <a:r>
                  <a:rPr lang="en-US" dirty="0" err="1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+</a:t>
                </a:r>
                <a:r>
                  <a:rPr lang="en-US" b="1" dirty="0" err="1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y</a:t>
                </a:r>
                <a:r>
                  <a:rPr lang="en-US" dirty="0">
                    <a:solidFill>
                      <a:srgbClr val="C00000"/>
                    </a:solidFill>
                    <a:ea typeface="Cambria Math"/>
                    <a:cs typeface="Arial" pitchFamily="34" charset="0"/>
                  </a:rPr>
                  <a:t> = 2z)</a:t>
                </a:r>
                <a:r>
                  <a:rPr lang="en-US" dirty="0">
                    <a:ea typeface="Cambria Math"/>
                    <a:cs typeface="Arial" pitchFamily="34" charset="0"/>
                  </a:rPr>
                  <a:t>  	       Intro </a:t>
                </a:r>
                <a:r>
                  <a:rPr lang="en-US" dirty="0">
                    <a:latin typeface="Cambria Math" charset="0"/>
                    <a:ea typeface="Cambria Math" charset="0"/>
                    <a:cs typeface="Cambria Math" charset="0"/>
                  </a:rPr>
                  <a:t>∃</a:t>
                </a:r>
                <a:r>
                  <a:rPr lang="en-US" dirty="0">
                    <a:ea typeface="Cambria Math"/>
                    <a:cs typeface="Arial" pitchFamily="34" charset="0"/>
                  </a:rPr>
                  <a:t>: </a:t>
                </a:r>
                <a:r>
                  <a:rPr lang="en-US" dirty="0" smtClean="0">
                    <a:ea typeface="Cambria Math"/>
                    <a:cs typeface="Arial" pitchFamily="34" charset="0"/>
                  </a:rPr>
                  <a:t>3.8</a:t>
                </a:r>
                <a:endParaRPr lang="en-US" dirty="0">
                  <a:ea typeface="ＭＳ Ｐゴシック" pitchFamily="-111" charset="-128"/>
                  <a:sym typeface="Symbol"/>
                </a:endParaRPr>
              </a:p>
              <a:p>
                <a:r>
                  <a:rPr lang="en-US" dirty="0">
                    <a:latin typeface="Franklin Gothic Medium" panose="020B0603020102020204" pitchFamily="34" charset="0"/>
                    <a:ea typeface="ＭＳ Ｐゴシック" pitchFamily="-111" charset="-128"/>
                    <a:sym typeface="Symbol"/>
                  </a:rPr>
                  <a:t>   3.10</a:t>
                </a:r>
                <a:r>
                  <a:rPr lang="en-US" dirty="0">
                    <a:ea typeface="ＭＳ Ｐゴシック" pitchFamily="-111" charset="-128"/>
                    <a:sym typeface="Symbol"/>
                  </a:rPr>
                  <a:t> </a:t>
                </a:r>
                <a:r>
                  <a:rPr lang="en-US" dirty="0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Even(</a:t>
                </a:r>
                <a:r>
                  <a:rPr lang="en-US" b="1" dirty="0" err="1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x</a:t>
                </a:r>
                <a:r>
                  <a:rPr lang="en-US" dirty="0" err="1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+</a:t>
                </a:r>
                <a:r>
                  <a:rPr lang="en-US" b="1" dirty="0" err="1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y</a:t>
                </a:r>
                <a:r>
                  <a:rPr lang="en-US" dirty="0">
                    <a:solidFill>
                      <a:srgbClr val="C00000"/>
                    </a:solidFill>
                    <a:ea typeface="ＭＳ Ｐゴシック" pitchFamily="-111" charset="-128"/>
                    <a:sym typeface="Symbol"/>
                  </a:rPr>
                  <a:t>)	</a:t>
                </a:r>
                <a:r>
                  <a:rPr lang="en-US" dirty="0">
                    <a:solidFill>
                      <a:schemeClr val="tx1"/>
                    </a:solidFill>
                    <a:ea typeface="ＭＳ Ｐゴシック" pitchFamily="-111" charset="-128"/>
                    <a:sym typeface="Symbol"/>
                  </a:rPr>
                  <a:t>	       Def of Even</a:t>
                </a:r>
              </a:p>
              <a:p>
                <a:endParaRPr lang="en-US" dirty="0">
                  <a:solidFill>
                    <a:schemeClr val="tx1"/>
                  </a:solidFill>
                  <a:ea typeface="ＭＳ Ｐゴシック" pitchFamily="-111" charset="-128"/>
                  <a:sym typeface="Symbol"/>
                </a:endParaRPr>
              </a:p>
              <a:p>
                <a:r>
                  <a:rPr lang="en-US" dirty="0">
                    <a:latin typeface="Franklin Gothic Medium" panose="020B0603020102020204" pitchFamily="34" charset="0"/>
                    <a:ea typeface="ＭＳ Ｐゴシック" pitchFamily="-111" charset="-128"/>
                    <a:sym typeface="Symbol"/>
                  </a:rPr>
                  <a:t>3.   </a:t>
                </a:r>
                <a:r>
                  <a:rPr lang="en-US" dirty="0">
                    <a:solidFill>
                      <a:srgbClr val="C00000"/>
                    </a:solidFill>
                  </a:rPr>
                  <a:t>(Odd(</a:t>
                </a:r>
                <a:r>
                  <a:rPr lang="en-US" b="1" dirty="0">
                    <a:solidFill>
                      <a:srgbClr val="C00000"/>
                    </a:solidFill>
                  </a:rPr>
                  <a:t>x</a:t>
                </a:r>
                <a:r>
                  <a:rPr lang="en-US" dirty="0">
                    <a:solidFill>
                      <a:srgbClr val="C00000"/>
                    </a:solidFill>
                  </a:rPr>
                  <a:t>) </a:t>
                </a:r>
                <a:r>
                  <a:rPr lang="en-US" dirty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  <a:sym typeface="Symbol" charset="0"/>
                  </a:rPr>
                  <a:t>∧ </a:t>
                </a:r>
                <a:r>
                  <a:rPr lang="en-US" dirty="0">
                    <a:solidFill>
                      <a:srgbClr val="C00000"/>
                    </a:solidFill>
                  </a:rPr>
                  <a:t>Odd(</a:t>
                </a:r>
                <a:r>
                  <a:rPr lang="en-US" b="1" dirty="0">
                    <a:solidFill>
                      <a:srgbClr val="C00000"/>
                    </a:solidFill>
                  </a:rPr>
                  <a:t>y</a:t>
                </a:r>
                <a:r>
                  <a:rPr lang="en-US" dirty="0">
                    <a:solidFill>
                      <a:srgbClr val="C00000"/>
                    </a:solidFill>
                  </a:rPr>
                  <a:t>)) </a:t>
                </a:r>
                <a:r>
                  <a:rPr lang="en-US" dirty="0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 Even(</a:t>
                </a:r>
                <a:r>
                  <a:rPr lang="en-US" b="1" dirty="0" err="1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x+y</a:t>
                </a:r>
                <a:r>
                  <a:rPr lang="en-US" dirty="0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)</a:t>
                </a:r>
                <a:r>
                  <a:rPr lang="en-US" dirty="0">
                    <a:cs typeface="Arial" pitchFamily="34" charset="0"/>
                    <a:sym typeface="Symbol" charset="0"/>
                  </a:rPr>
                  <a:t>		DPR</a:t>
                </a:r>
              </a:p>
              <a:p>
                <a:pPr marL="342900" indent="-342900">
                  <a:buAutoNum type="arabicPeriod" startAt="4"/>
                </a:pPr>
                <a:r>
                  <a:rPr lang="en-US" dirty="0">
                    <a:latin typeface="Franklin Gothic Medium" panose="020B0603020102020204" pitchFamily="34" charset="0"/>
                    <a:ea typeface="ＭＳ Ｐゴシック" pitchFamily="-111" charset="-128"/>
                    <a:sym typeface="Symbol"/>
                  </a:rPr>
                  <a:t> </a:t>
                </a:r>
                <a:r>
                  <a:rPr lang="en-US" dirty="0" smtClean="0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y </a:t>
                </a:r>
                <a:r>
                  <a:rPr lang="en-US" dirty="0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(</a:t>
                </a:r>
                <a:r>
                  <a:rPr lang="en-US" dirty="0">
                    <a:solidFill>
                      <a:srgbClr val="C00000"/>
                    </a:solidFill>
                  </a:rPr>
                  <a:t>(Odd(x) </a:t>
                </a:r>
                <a:r>
                  <a:rPr lang="en-US" dirty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  <a:sym typeface="Symbol" charset="0"/>
                  </a:rPr>
                  <a:t>∧ </a:t>
                </a:r>
                <a:r>
                  <a:rPr lang="en-US" dirty="0">
                    <a:solidFill>
                      <a:srgbClr val="C00000"/>
                    </a:solidFill>
                  </a:rPr>
                  <a:t>Odd(y)) </a:t>
                </a:r>
                <a:r>
                  <a:rPr lang="en-US" dirty="0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 Even(</a:t>
                </a:r>
                <a:r>
                  <a:rPr lang="en-US" dirty="0" err="1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x+y</a:t>
                </a:r>
                <a:r>
                  <a:rPr lang="en-US" dirty="0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))	</a:t>
                </a:r>
                <a:r>
                  <a:rPr lang="en-US" dirty="0">
                    <a:cs typeface="Arial" pitchFamily="34" charset="0"/>
                    <a:sym typeface="Symbol" charset="0"/>
                  </a:rPr>
                  <a:t>Intro </a:t>
                </a:r>
                <a:r>
                  <a:rPr lang="en-US" dirty="0" smtClean="0">
                    <a:cs typeface="Arial" pitchFamily="34" charset="0"/>
                    <a:sym typeface="Symbol" charset="0"/>
                  </a:rPr>
                  <a:t></a:t>
                </a:r>
              </a:p>
              <a:p>
                <a:pPr marL="342900" lvl="0" indent="-342900">
                  <a:buFontTx/>
                  <a:buAutoNum type="arabicPeriod" startAt="4"/>
                </a:pPr>
                <a:r>
                  <a:rPr lang="en-US" dirty="0">
                    <a:solidFill>
                      <a:prstClr val="black"/>
                    </a:solidFill>
                    <a:latin typeface="Franklin Gothic Medium" panose="020B0603020102020204" pitchFamily="34" charset="0"/>
                    <a:ea typeface="ＭＳ Ｐゴシック" pitchFamily="-111" charset="-128"/>
                    <a:sym typeface="Symbol"/>
                  </a:rPr>
                  <a:t> </a:t>
                </a:r>
                <a:r>
                  <a:rPr lang="en-US" dirty="0" smtClean="0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</a:t>
                </a:r>
                <a:r>
                  <a:rPr lang="en-US" dirty="0" err="1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xy</a:t>
                </a:r>
                <a:r>
                  <a:rPr lang="en-US" dirty="0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 ((</a:t>
                </a:r>
                <a:r>
                  <a:rPr lang="en-US" dirty="0">
                    <a:solidFill>
                      <a:srgbClr val="C00000"/>
                    </a:solidFill>
                  </a:rPr>
                  <a:t>Odd(x) </a:t>
                </a:r>
                <a:r>
                  <a:rPr lang="en-US" dirty="0">
                    <a:solidFill>
                      <a:srgbClr val="C00000"/>
                    </a:solidFill>
                    <a:latin typeface="Cambria Math" charset="0"/>
                    <a:ea typeface="Cambria Math" charset="0"/>
                    <a:cs typeface="Cambria Math" charset="0"/>
                    <a:sym typeface="Symbol" charset="0"/>
                  </a:rPr>
                  <a:t>∧ </a:t>
                </a:r>
                <a:r>
                  <a:rPr lang="en-US" dirty="0">
                    <a:solidFill>
                      <a:srgbClr val="C00000"/>
                    </a:solidFill>
                  </a:rPr>
                  <a:t>Odd(y)) </a:t>
                </a:r>
                <a:r>
                  <a:rPr lang="en-US" dirty="0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 Even(</a:t>
                </a:r>
                <a:r>
                  <a:rPr lang="en-US" dirty="0" err="1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x+y</a:t>
                </a:r>
                <a:r>
                  <a:rPr lang="en-US" dirty="0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)) </a:t>
                </a:r>
                <a:r>
                  <a:rPr lang="en-US" dirty="0" smtClean="0">
                    <a:solidFill>
                      <a:srgbClr val="C00000"/>
                    </a:solidFill>
                    <a:cs typeface="Arial" pitchFamily="34" charset="0"/>
                    <a:sym typeface="Symbol" charset="0"/>
                  </a:rPr>
                  <a:t> </a:t>
                </a:r>
                <a:r>
                  <a:rPr lang="en-US" dirty="0" smtClean="0">
                    <a:solidFill>
                      <a:prstClr val="black"/>
                    </a:solidFill>
                    <a:cs typeface="Arial" pitchFamily="34" charset="0"/>
                    <a:sym typeface="Symbol" charset="0"/>
                  </a:rPr>
                  <a:t>Intro </a:t>
                </a:r>
                <a:endParaRPr lang="en-US" dirty="0" smtClean="0">
                  <a:cs typeface="Arial" pitchFamily="34" charset="0"/>
                  <a:sym typeface="Symbol" charset="0"/>
                </a:endParaRPr>
              </a:p>
              <a:p>
                <a:pPr marL="342900" indent="-342900">
                  <a:buAutoNum type="arabicPeriod" startAt="4"/>
                </a:pPr>
                <a:endParaRPr lang="en-US" dirty="0"/>
              </a:p>
            </p:txBody>
          </p:sp>
        </mc:Choice>
        <mc:Fallback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5843" y="1606861"/>
                <a:ext cx="4998157" cy="5570756"/>
              </a:xfrm>
              <a:prstGeom prst="rect">
                <a:avLst/>
              </a:prstGeom>
              <a:blipFill>
                <a:blip r:embed="rId4"/>
                <a:stretch>
                  <a:fillRect l="-976" t="-767" r="-8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191386" y="1606861"/>
            <a:ext cx="3881081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alibri" charset="0"/>
                <a:sym typeface="Symbol" charset="0"/>
              </a:rPr>
              <a:t>Let x and y be arbitrary integers.</a:t>
            </a:r>
          </a:p>
          <a:p>
            <a:endParaRPr lang="en-US" sz="2200" dirty="0">
              <a:latin typeface="Calibri" charset="0"/>
              <a:sym typeface="Symbol" charset="0"/>
            </a:endParaRPr>
          </a:p>
          <a:p>
            <a:endParaRPr lang="en-US" sz="2200" dirty="0">
              <a:latin typeface="Calibri" charset="0"/>
              <a:sym typeface="Symbol" charset="0"/>
            </a:endParaRPr>
          </a:p>
          <a:p>
            <a:r>
              <a:rPr lang="en-US" sz="2200" dirty="0">
                <a:latin typeface="Calibri" charset="0"/>
                <a:sym typeface="Symbol" charset="0"/>
              </a:rPr>
              <a:t>Suppose that both are odd.</a:t>
            </a:r>
          </a:p>
          <a:p>
            <a:endParaRPr lang="en-US" sz="2200" dirty="0">
              <a:latin typeface="Calibri" charset="0"/>
              <a:sym typeface="Symbol" charset="0"/>
            </a:endParaRPr>
          </a:p>
          <a:p>
            <a:r>
              <a:rPr lang="en-US" sz="2200" dirty="0">
                <a:latin typeface="Calibri" charset="0"/>
                <a:sym typeface="Symbol" charset="0"/>
              </a:rPr>
              <a:t>Then, we have x = 2a+1 for some integer a and y = 2b+1 for some integer b.</a:t>
            </a:r>
          </a:p>
          <a:p>
            <a:endParaRPr lang="en-US" sz="800" dirty="0">
              <a:latin typeface="Calibri" charset="0"/>
              <a:sym typeface="Symbol" charset="0"/>
            </a:endParaRPr>
          </a:p>
          <a:p>
            <a:endParaRPr lang="en-US" sz="800" dirty="0">
              <a:latin typeface="Calibri" charset="0"/>
              <a:sym typeface="Symbol" charset="0"/>
            </a:endParaRPr>
          </a:p>
          <a:p>
            <a:endParaRPr lang="en-US" sz="800" dirty="0">
              <a:latin typeface="Calibri" charset="0"/>
              <a:sym typeface="Symbol" charset="0"/>
            </a:endParaRPr>
          </a:p>
          <a:p>
            <a:r>
              <a:rPr lang="en-US" sz="2200" dirty="0">
                <a:latin typeface="Calibri" charset="0"/>
                <a:sym typeface="Symbol" charset="0"/>
              </a:rPr>
              <a:t>Their sum is </a:t>
            </a:r>
            <a:r>
              <a:rPr lang="en-US" sz="2200" dirty="0" err="1">
                <a:latin typeface="Calibri" charset="0"/>
                <a:sym typeface="Symbol" charset="0"/>
              </a:rPr>
              <a:t>x+y</a:t>
            </a:r>
            <a:r>
              <a:rPr lang="en-US" sz="2200" dirty="0">
                <a:latin typeface="Calibri" charset="0"/>
                <a:sym typeface="Symbol" charset="0"/>
              </a:rPr>
              <a:t> = ... = 2(a+b+1)</a:t>
            </a:r>
          </a:p>
          <a:p>
            <a:endParaRPr lang="en-US" sz="1600" dirty="0">
              <a:latin typeface="Calibri" charset="0"/>
              <a:sym typeface="Symbol" charset="0"/>
            </a:endParaRPr>
          </a:p>
          <a:p>
            <a:r>
              <a:rPr lang="en-US" sz="2200" dirty="0">
                <a:latin typeface="Calibri" charset="0"/>
                <a:sym typeface="Symbol" charset="0"/>
              </a:rPr>
              <a:t>so </a:t>
            </a:r>
            <a:r>
              <a:rPr lang="en-US" sz="2200" dirty="0" err="1">
                <a:latin typeface="Calibri" charset="0"/>
                <a:sym typeface="Symbol" charset="0"/>
              </a:rPr>
              <a:t>x+y</a:t>
            </a:r>
            <a:r>
              <a:rPr lang="en-US" sz="2200" dirty="0">
                <a:latin typeface="Calibri" charset="0"/>
                <a:sym typeface="Symbol" charset="0"/>
              </a:rPr>
              <a:t> is, by definition, even.</a:t>
            </a:r>
          </a:p>
          <a:p>
            <a:endParaRPr lang="en-US" sz="2200" dirty="0">
              <a:latin typeface="Calibri" charset="0"/>
              <a:sym typeface="Symbol" charset="0"/>
            </a:endParaRPr>
          </a:p>
          <a:p>
            <a:r>
              <a:rPr lang="en-US" sz="2200" dirty="0">
                <a:latin typeface="Calibri" charset="0"/>
                <a:sym typeface="Symbol" charset="0"/>
              </a:rPr>
              <a:t>Since x and y were arbitrary, the sum of </a:t>
            </a:r>
            <a:r>
              <a:rPr lang="en-US" sz="2200" dirty="0" smtClean="0">
                <a:latin typeface="Calibri" charset="0"/>
                <a:sym typeface="Symbol" charset="0"/>
              </a:rPr>
              <a:t>two </a:t>
            </a:r>
            <a:r>
              <a:rPr lang="en-US" sz="2200" dirty="0">
                <a:latin typeface="Calibri" charset="0"/>
                <a:sym typeface="Symbol" charset="0"/>
              </a:rPr>
              <a:t>odd integers is even.</a:t>
            </a:r>
            <a:endParaRPr lang="en-US" sz="2200" b="1" dirty="0">
              <a:latin typeface="Calibri" charset="0"/>
              <a:sym typeface="Symbol" charset="0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4109287" y="1694328"/>
            <a:ext cx="0" cy="400286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4111650" y="3336958"/>
            <a:ext cx="0" cy="689796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4159367" y="5273749"/>
            <a:ext cx="0" cy="429063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4117164" y="6026156"/>
            <a:ext cx="0" cy="689796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111650" y="4136170"/>
            <a:ext cx="0" cy="403932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115065" y="2434856"/>
            <a:ext cx="0" cy="669851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138496" y="4703135"/>
            <a:ext cx="0" cy="429063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>
            <p:custDataLst>
              <p:tags r:id="rId1"/>
            </p:custDataLst>
          </p:nvPr>
        </p:nvSpPr>
        <p:spPr>
          <a:xfrm>
            <a:off x="7222067" y="868197"/>
            <a:ext cx="1810560" cy="73866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dirty="0">
                <a:latin typeface="+mj-lt"/>
                <a:ea typeface="ＭＳ Ｐゴシック" pitchFamily="-111" charset="-128"/>
                <a:cs typeface="+mn-cs"/>
              </a:rPr>
              <a:t>Even(x) </a:t>
            </a:r>
            <a:r>
              <a:rPr lang="en-US" sz="1400" dirty="0">
                <a:latin typeface="+mj-lt"/>
                <a:ea typeface="ＭＳ Ｐゴシック" pitchFamily="-111" charset="-128"/>
                <a:cs typeface="+mn-cs"/>
                <a:sym typeface="Symbol"/>
              </a:rPr>
              <a:t></a:t>
            </a:r>
            <a:r>
              <a:rPr lang="en-US" sz="1400" b="1" dirty="0">
                <a:latin typeface="+mj-lt"/>
                <a:ea typeface="ＭＳ Ｐゴシック" pitchFamily="-111" charset="-128"/>
                <a:cs typeface="+mn-cs"/>
                <a:sym typeface="Symbol"/>
              </a:rPr>
              <a:t> </a:t>
            </a:r>
            <a:r>
              <a:rPr lang="en-US" sz="1400" dirty="0">
                <a:latin typeface="+mj-lt"/>
                <a:ea typeface="ＭＳ Ｐゴシック" pitchFamily="-111" charset="-128"/>
                <a:cs typeface="+mn-cs"/>
                <a:sym typeface="Symbol"/>
              </a:rPr>
              <a:t>y  (x=2y)     </a:t>
            </a:r>
          </a:p>
          <a:p>
            <a:pPr>
              <a:defRPr/>
            </a:pPr>
            <a:r>
              <a:rPr lang="en-US" sz="1400" dirty="0">
                <a:latin typeface="+mj-lt"/>
                <a:ea typeface="ＭＳ Ｐゴシック" pitchFamily="-111" charset="-128"/>
                <a:cs typeface="+mn-cs"/>
                <a:sym typeface="Symbol"/>
              </a:rPr>
              <a:t>Odd(x)   </a:t>
            </a:r>
            <a:r>
              <a:rPr lang="en-US" sz="1400" b="1" dirty="0">
                <a:latin typeface="+mj-lt"/>
                <a:ea typeface="ＭＳ Ｐゴシック" pitchFamily="-111" charset="-128"/>
                <a:cs typeface="+mn-cs"/>
                <a:sym typeface="Symbol"/>
              </a:rPr>
              <a:t></a:t>
            </a:r>
            <a:r>
              <a:rPr lang="en-US" sz="1400" dirty="0">
                <a:latin typeface="+mj-lt"/>
                <a:ea typeface="ＭＳ Ｐゴシック" pitchFamily="-111" charset="-128"/>
                <a:cs typeface="+mn-cs"/>
                <a:sym typeface="Symbol"/>
              </a:rPr>
              <a:t>y  (x=2y+1)</a:t>
            </a:r>
          </a:p>
          <a:p>
            <a:pPr>
              <a:defRPr/>
            </a:pPr>
            <a:r>
              <a:rPr lang="en-US" sz="1400" dirty="0">
                <a:latin typeface="+mj-lt"/>
                <a:ea typeface="ＭＳ Ｐゴシック" pitchFamily="-111" charset="-128"/>
                <a:cs typeface="+mn-cs"/>
              </a:rPr>
              <a:t>Domain: Integers</a:t>
            </a:r>
            <a:r>
              <a:rPr lang="en-US" sz="1400" dirty="0">
                <a:ea typeface="ＭＳ Ｐゴシック" pitchFamily="-111" charset="-128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46536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I’m ALIVE!</a:t>
            </a:r>
          </a:p>
        </p:txBody>
      </p:sp>
      <p:sp>
        <p:nvSpPr>
          <p:cNvPr id="12291" name="TextBox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57199" y="1238943"/>
            <a:ext cx="8229601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sz="2000" dirty="0">
                <a:latin typeface="Consolas"/>
                <a:cs typeface="Consolas"/>
              </a:rPr>
              <a:t>public class Test {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final static </a:t>
            </a:r>
            <a:r>
              <a:rPr lang="en-US" sz="2000" dirty="0" err="1">
                <a:latin typeface="Consolas"/>
                <a:cs typeface="Consolas"/>
              </a:rPr>
              <a:t>int</a:t>
            </a:r>
            <a:r>
              <a:rPr lang="en-US" sz="2000" dirty="0">
                <a:latin typeface="Consolas"/>
                <a:cs typeface="Consolas"/>
              </a:rPr>
              <a:t> SEC_IN_YEAR = 364*24*60*60*100;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public static void main(String </a:t>
            </a:r>
            <a:r>
              <a:rPr lang="en-US" sz="2000" dirty="0" err="1">
                <a:latin typeface="Consolas"/>
                <a:cs typeface="Consolas"/>
              </a:rPr>
              <a:t>args</a:t>
            </a:r>
            <a:r>
              <a:rPr lang="en-US" sz="2000" dirty="0">
                <a:latin typeface="Consolas"/>
                <a:cs typeface="Consolas"/>
              </a:rPr>
              <a:t>[]) {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	</a:t>
            </a:r>
            <a:r>
              <a:rPr lang="en-US" sz="2000" dirty="0" err="1">
                <a:latin typeface="Consolas"/>
                <a:cs typeface="Consolas"/>
              </a:rPr>
              <a:t>System.out.println</a:t>
            </a:r>
            <a:r>
              <a:rPr lang="en-US" sz="2000" dirty="0">
                <a:latin typeface="Consolas"/>
                <a:cs typeface="Consolas"/>
              </a:rPr>
              <a:t>(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		“I will be alive for at least ” +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		SEC_IN_YEAR * 101 + “ seconds.”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	);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}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12293" name="TextBox 11" hidden="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09600" y="6019800"/>
            <a:ext cx="441325" cy="369888"/>
          </a:xfrm>
          <a:prstGeom prst="rect">
            <a:avLst/>
          </a:prstGeom>
          <a:solidFill>
            <a:srgbClr val="FFFF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>
                <a:cs typeface="Arial" charset="0"/>
              </a:rPr>
              <a:t>14</a:t>
            </a:r>
          </a:p>
        </p:txBody>
      </p:sp>
      <p:sp>
        <p:nvSpPr>
          <p:cNvPr id="12294" name="TextBox 12" hidden="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8001000" y="6019800"/>
            <a:ext cx="628650" cy="369888"/>
          </a:xfrm>
          <a:prstGeom prst="rect">
            <a:avLst/>
          </a:prstGeom>
          <a:solidFill>
            <a:srgbClr val="FFFF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>
                <a:cs typeface="Arial" charset="0"/>
              </a:rPr>
              <a:t>-116</a:t>
            </a:r>
          </a:p>
        </p:txBody>
      </p:sp>
      <p:sp>
        <p:nvSpPr>
          <p:cNvPr id="12295" name="TextBox 13" hidden="1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934200" y="1600200"/>
            <a:ext cx="1287463" cy="369888"/>
          </a:xfrm>
          <a:prstGeom prst="rect">
            <a:avLst/>
          </a:prstGeom>
          <a:solidFill>
            <a:srgbClr val="FFFF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>
                <a:cs typeface="Arial" charset="0"/>
              </a:rPr>
              <a:t>[-128, 127]</a:t>
            </a:r>
          </a:p>
        </p:txBody>
      </p:sp>
    </p:spTree>
    <p:extLst>
      <p:ext uri="{BB962C8B-B14F-4D97-AF65-F5344CB8AC3E}">
        <p14:creationId xmlns:p14="http://schemas.microsoft.com/office/powerpoint/2010/main" val="351197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I’m ALIVE!</a:t>
            </a:r>
          </a:p>
        </p:txBody>
      </p:sp>
      <p:sp>
        <p:nvSpPr>
          <p:cNvPr id="12291" name="TextBox 7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57199" y="1238943"/>
            <a:ext cx="8229601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sz="2000" dirty="0">
                <a:latin typeface="Consolas"/>
                <a:cs typeface="Consolas"/>
              </a:rPr>
              <a:t>public class Test {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final static </a:t>
            </a:r>
            <a:r>
              <a:rPr lang="en-US" sz="2000" dirty="0" err="1">
                <a:latin typeface="Consolas"/>
                <a:cs typeface="Consolas"/>
              </a:rPr>
              <a:t>int</a:t>
            </a:r>
            <a:r>
              <a:rPr lang="en-US" sz="2000" dirty="0">
                <a:latin typeface="Consolas"/>
                <a:cs typeface="Consolas"/>
              </a:rPr>
              <a:t> SEC_IN_YEAR = 364*24*60*60*100;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public static void main(String </a:t>
            </a:r>
            <a:r>
              <a:rPr lang="en-US" sz="2000" dirty="0" err="1">
                <a:latin typeface="Consolas"/>
                <a:cs typeface="Consolas"/>
              </a:rPr>
              <a:t>args</a:t>
            </a:r>
            <a:r>
              <a:rPr lang="en-US" sz="2000" dirty="0">
                <a:latin typeface="Consolas"/>
                <a:cs typeface="Consolas"/>
              </a:rPr>
              <a:t>[]) {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	</a:t>
            </a:r>
            <a:r>
              <a:rPr lang="en-US" sz="2000" dirty="0" err="1">
                <a:latin typeface="Consolas"/>
                <a:cs typeface="Consolas"/>
              </a:rPr>
              <a:t>System.out.println</a:t>
            </a:r>
            <a:r>
              <a:rPr lang="en-US" sz="2000" dirty="0">
                <a:latin typeface="Consolas"/>
                <a:cs typeface="Consolas"/>
              </a:rPr>
              <a:t>(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		“I will be alive for at least ” +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		SEC_IN_YEAR * 101 + “ seconds.”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	);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	}</a:t>
            </a:r>
          </a:p>
          <a:p>
            <a:pPr eaLnBrk="1" hangingPunct="1"/>
            <a:r>
              <a:rPr lang="en-US" sz="20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12293" name="TextBox 11" hidden="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09600" y="6019800"/>
            <a:ext cx="441325" cy="369888"/>
          </a:xfrm>
          <a:prstGeom prst="rect">
            <a:avLst/>
          </a:prstGeom>
          <a:solidFill>
            <a:srgbClr val="FFFF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>
                <a:cs typeface="Arial" charset="0"/>
              </a:rPr>
              <a:t>14</a:t>
            </a:r>
          </a:p>
        </p:txBody>
      </p:sp>
      <p:sp>
        <p:nvSpPr>
          <p:cNvPr id="12294" name="TextBox 12" hidden="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8001000" y="6019800"/>
            <a:ext cx="628650" cy="369888"/>
          </a:xfrm>
          <a:prstGeom prst="rect">
            <a:avLst/>
          </a:prstGeom>
          <a:solidFill>
            <a:srgbClr val="FFFF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>
                <a:cs typeface="Arial" charset="0"/>
              </a:rPr>
              <a:t>-116</a:t>
            </a:r>
          </a:p>
        </p:txBody>
      </p:sp>
      <p:sp>
        <p:nvSpPr>
          <p:cNvPr id="12295" name="TextBox 13" hidden="1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934200" y="1600200"/>
            <a:ext cx="1287463" cy="369888"/>
          </a:xfrm>
          <a:prstGeom prst="rect">
            <a:avLst/>
          </a:prstGeom>
          <a:solidFill>
            <a:srgbClr val="FFFF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>
                <a:cs typeface="Arial" charset="0"/>
              </a:rPr>
              <a:t>[-128, 127]</a:t>
            </a:r>
          </a:p>
        </p:txBody>
      </p:sp>
      <p:sp>
        <p:nvSpPr>
          <p:cNvPr id="2" name="Rectangle 1"/>
          <p:cNvSpPr/>
          <p:nvPr/>
        </p:nvSpPr>
        <p:spPr>
          <a:xfrm>
            <a:off x="2061555" y="5149229"/>
            <a:ext cx="54026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Prints : “I will be alive for at least -186619904 seconds.”</a:t>
            </a:r>
          </a:p>
        </p:txBody>
      </p:sp>
      <p:pic>
        <p:nvPicPr>
          <p:cNvPr id="3" name="Picture 2" descr="modcode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359" y="4803939"/>
            <a:ext cx="60833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77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Divisibility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2792" y="2748280"/>
            <a:ext cx="808400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Franklin Gothic Medium"/>
                <a:cs typeface="Franklin Gothic Medium"/>
              </a:rPr>
              <a:t>Check Your Understanding.  Which of the following are true?</a:t>
            </a:r>
          </a:p>
          <a:p>
            <a:endParaRPr lang="en-US" sz="2000" dirty="0">
              <a:latin typeface="Franklin Gothic Medium"/>
              <a:cs typeface="Franklin Gothic Medium"/>
            </a:endParaRPr>
          </a:p>
          <a:p>
            <a:endParaRPr lang="en-US" sz="2400" dirty="0">
              <a:latin typeface="Franklin Gothic Medium"/>
              <a:cs typeface="Franklin Gothic Medium"/>
            </a:endParaRPr>
          </a:p>
          <a:p>
            <a:r>
              <a:rPr lang="en-US" sz="2400" dirty="0">
                <a:latin typeface="Franklin Gothic Medium"/>
                <a:cs typeface="Franklin Gothic Medium"/>
              </a:rPr>
              <a:t>5 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 </a:t>
            </a:r>
            <a:r>
              <a:rPr lang="en-US" sz="2400" dirty="0">
                <a:latin typeface="Franklin Gothic Medium"/>
                <a:cs typeface="Franklin Gothic Medium"/>
              </a:rPr>
              <a:t>1				25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5				5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0			3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 </a:t>
            </a:r>
            <a:r>
              <a:rPr lang="en-US" sz="2400" dirty="0">
                <a:latin typeface="Franklin Gothic Medium"/>
                <a:cs typeface="Franklin Gothic Medium"/>
              </a:rPr>
              <a:t>2</a:t>
            </a:r>
          </a:p>
          <a:p>
            <a:endParaRPr lang="en-US" sz="2400" dirty="0">
              <a:latin typeface="Franklin Gothic Medium"/>
              <a:cs typeface="Franklin Gothic Medium"/>
            </a:endParaRPr>
          </a:p>
          <a:p>
            <a:endParaRPr lang="en-US" sz="2400" dirty="0">
              <a:latin typeface="Franklin Gothic Medium"/>
              <a:cs typeface="Franklin Gothic Medium"/>
            </a:endParaRPr>
          </a:p>
          <a:p>
            <a:r>
              <a:rPr lang="en-US" sz="2400" dirty="0">
                <a:latin typeface="Franklin Gothic Medium"/>
                <a:cs typeface="Franklin Gothic Medium"/>
              </a:rPr>
              <a:t>1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5				5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25 	     			0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5			2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3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7EBCCEF-FC52-3F4B-946C-B68027BF3E0F}"/>
              </a:ext>
            </a:extLst>
          </p:cNvPr>
          <p:cNvGrpSpPr/>
          <p:nvPr/>
        </p:nvGrpSpPr>
        <p:grpSpPr>
          <a:xfrm>
            <a:off x="1612900" y="994067"/>
            <a:ext cx="5918200" cy="1644245"/>
            <a:chOff x="1612900" y="926128"/>
            <a:chExt cx="5918200" cy="1343151"/>
          </a:xfrm>
          <a:solidFill>
            <a:schemeClr val="accent2">
              <a:lumMod val="20000"/>
              <a:lumOff val="80000"/>
            </a:schemeClr>
          </a:solidFill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D8C4AC4-1B42-3B43-9741-420D6732AD7F}"/>
                </a:ext>
              </a:extLst>
            </p:cNvPr>
            <p:cNvGrpSpPr/>
            <p:nvPr/>
          </p:nvGrpSpPr>
          <p:grpSpPr>
            <a:xfrm>
              <a:off x="1612900" y="1038960"/>
              <a:ext cx="5918200" cy="1230319"/>
              <a:chOff x="624840" y="3139691"/>
              <a:chExt cx="5318760" cy="1230319"/>
            </a:xfrm>
            <a:grpFill/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" name="Rounded Rectangle 11">
                    <a:extLst>
                      <a:ext uri="{FF2B5EF4-FFF2-40B4-BE49-F238E27FC236}">
                        <a16:creationId xmlns:a16="http://schemas.microsoft.com/office/drawing/2014/main" id="{5ED4E0DE-CBD5-E74C-8E47-3B31584662D4}"/>
                      </a:ext>
                    </a:extLst>
                  </p:cNvPr>
                  <p:cNvSpPr/>
                  <p:nvPr/>
                </p:nvSpPr>
                <p:spPr>
                  <a:xfrm>
                    <a:off x="624840" y="3370666"/>
                    <a:ext cx="5318760" cy="999344"/>
                  </a:xfrm>
                  <a:prstGeom prst="round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lIns="9144" tIns="91440" rIns="9144" bIns="9144" numCol="1" rtlCol="0" anchor="t" anchorCtr="0"/>
                  <a:lstStyle/>
                  <a:p>
                    <a:endParaRPr lang="en-US" sz="600" dirty="0"/>
                  </a:p>
                  <a:p>
                    <a:r>
                      <a:rPr lang="en-US" sz="2600" dirty="0"/>
                      <a:t>  For </a:t>
                    </a:r>
                    <a14:m>
                      <m:oMath xmlns:m="http://schemas.openxmlformats.org/officeDocument/2006/math">
                        <m:r>
                          <a:rPr lang="en-US" sz="2600" b="0" i="1" smtClean="0">
                            <a:latin typeface="Cambria Math" charset="0"/>
                          </a:rPr>
                          <m:t>𝑎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a14:m>
                    <a:r>
                      <a:rPr lang="en-US" sz="2600" dirty="0"/>
                      <a:t> with </a:t>
                    </a:r>
                    <a14:m>
                      <m:oMath xmlns:m="http://schemas.openxmlformats.org/officeDocument/2006/math"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600" b="0" i="1" smtClean="0">
                            <a:latin typeface="Cambria Math" charset="0"/>
                          </a:rPr>
                          <m:t>≠0</m:t>
                        </m:r>
                      </m:oMath>
                    </a14:m>
                    <a:r>
                      <a:rPr lang="en-US" sz="2600" dirty="0"/>
                      <a:t>:</a:t>
                    </a:r>
                  </a:p>
                  <a:p>
                    <a:pPr lvl="0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600" i="1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 | </m:t>
                          </m:r>
                          <m:r>
                            <a:rPr lang="en-US" sz="2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600" i="1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↔∃</m:t>
                          </m:r>
                          <m:r>
                            <a:rPr lang="en-US" sz="2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r>
                            <a:rPr lang="en-US" sz="2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  <m:r>
                            <a:rPr lang="en-US" sz="2600" i="1">
                              <a:solidFill>
                                <a:prstClr val="black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</m:t>
                          </m:r>
                          <m:r>
                            <a:rPr lang="en-US" sz="2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𝑞𝑏</m:t>
                          </m:r>
                          <m:r>
                            <a:rPr lang="en-US" sz="2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oMath>
                      </m:oMathPara>
                    </a14:m>
                    <a:endParaRPr lang="en-US" sz="2600" i="1" dirty="0">
                      <a:solidFill>
                        <a:prstClr val="black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12" name="Rounded Rectangle 11">
                    <a:extLst>
                      <a:ext uri="{FF2B5EF4-FFF2-40B4-BE49-F238E27FC236}">
                        <a16:creationId xmlns:a16="http://schemas.microsoft.com/office/drawing/2014/main" id="{5ED4E0DE-CBD5-E74C-8E47-3B31584662D4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24840" y="3370666"/>
                    <a:ext cx="5318760" cy="999344"/>
                  </a:xfrm>
                  <a:prstGeom prst="round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  <a:ln>
                    <a:solidFill>
                      <a:schemeClr val="tx1"/>
                    </a:solidFill>
                  </a:ln>
                  <a:effectLst/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3" name="Round Same Side Corner Rectangle 12">
                <a:extLst>
                  <a:ext uri="{FF2B5EF4-FFF2-40B4-BE49-F238E27FC236}">
                    <a16:creationId xmlns:a16="http://schemas.microsoft.com/office/drawing/2014/main" id="{21DF3CF6-0B8B-D24F-9137-9E2D44994889}"/>
                  </a:ext>
                </a:extLst>
              </p:cNvPr>
              <p:cNvSpPr/>
              <p:nvPr/>
            </p:nvSpPr>
            <p:spPr>
              <a:xfrm>
                <a:off x="624840" y="3139691"/>
                <a:ext cx="5318760" cy="301198"/>
              </a:xfrm>
              <a:prstGeom prst="round2Same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b="1" dirty="0"/>
              </a:p>
            </p:txBody>
          </p:sp>
        </p:grpSp>
        <p:sp>
          <p:nvSpPr>
            <p:cNvPr id="11" name="Round Same Side Corner Rectangle 10">
              <a:extLst>
                <a:ext uri="{FF2B5EF4-FFF2-40B4-BE49-F238E27FC236}">
                  <a16:creationId xmlns:a16="http://schemas.microsoft.com/office/drawing/2014/main" id="{F9B7E056-2ED0-B041-B20C-28AA70D4EB0F}"/>
                </a:ext>
              </a:extLst>
            </p:cNvPr>
            <p:cNvSpPr/>
            <p:nvPr/>
          </p:nvSpPr>
          <p:spPr>
            <a:xfrm>
              <a:off x="1612900" y="926128"/>
              <a:ext cx="5918200" cy="430003"/>
            </a:xfrm>
            <a:prstGeom prst="round2Same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2800" b="1" dirty="0"/>
                <a:t>Definition: “b divides a”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FCDF413-000D-5B7F-C837-98F7FE575C1F}"/>
              </a:ext>
            </a:extLst>
          </p:cNvPr>
          <p:cNvGrpSpPr/>
          <p:nvPr/>
        </p:nvGrpSpPr>
        <p:grpSpPr>
          <a:xfrm>
            <a:off x="6644805" y="125578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07ABF338-0BCF-AAE5-6943-2E96E4DC7F15}"/>
                </a:ext>
              </a:extLst>
            </p:cNvPr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Integers</a:t>
              </a:r>
            </a:p>
          </p:txBody>
        </p:sp>
        <p:sp>
          <p:nvSpPr>
            <p:cNvPr id="5" name="Round Same Side Corner Rectangle 4">
              <a:extLst>
                <a:ext uri="{FF2B5EF4-FFF2-40B4-BE49-F238E27FC236}">
                  <a16:creationId xmlns:a16="http://schemas.microsoft.com/office/drawing/2014/main" id="{92C495E9-D915-2632-0B76-321DE53B4831}"/>
                </a:ext>
              </a:extLst>
            </p:cNvPr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919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602792" y="2748280"/>
            <a:ext cx="808400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Franklin Gothic Medium"/>
                <a:cs typeface="Franklin Gothic Medium"/>
              </a:rPr>
              <a:t>Check Your Understanding.  Which of the following are true?</a:t>
            </a:r>
          </a:p>
          <a:p>
            <a:endParaRPr lang="en-US" sz="2000" dirty="0">
              <a:latin typeface="Franklin Gothic Medium"/>
              <a:cs typeface="Franklin Gothic Medium"/>
            </a:endParaRPr>
          </a:p>
          <a:p>
            <a:endParaRPr lang="en-US" sz="2400" dirty="0">
              <a:latin typeface="Franklin Gothic Medium"/>
              <a:cs typeface="Franklin Gothic Medium"/>
            </a:endParaRPr>
          </a:p>
          <a:p>
            <a:r>
              <a:rPr lang="en-US" sz="2400" dirty="0">
                <a:latin typeface="Franklin Gothic Medium"/>
                <a:cs typeface="Franklin Gothic Medium"/>
              </a:rPr>
              <a:t>5 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 </a:t>
            </a:r>
            <a:r>
              <a:rPr lang="en-US" sz="2400" dirty="0">
                <a:latin typeface="Franklin Gothic Medium"/>
                <a:cs typeface="Franklin Gothic Medium"/>
              </a:rPr>
              <a:t>1				25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5				5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0			3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 </a:t>
            </a:r>
            <a:r>
              <a:rPr lang="en-US" sz="2400" dirty="0">
                <a:latin typeface="Franklin Gothic Medium"/>
                <a:cs typeface="Franklin Gothic Medium"/>
              </a:rPr>
              <a:t>2</a:t>
            </a:r>
          </a:p>
          <a:p>
            <a:endParaRPr lang="en-US" sz="2400" dirty="0">
              <a:latin typeface="Franklin Gothic Medium"/>
              <a:cs typeface="Franklin Gothic Medium"/>
            </a:endParaRPr>
          </a:p>
          <a:p>
            <a:endParaRPr lang="en-US" sz="2400" dirty="0">
              <a:latin typeface="Franklin Gothic Medium"/>
              <a:cs typeface="Franklin Gothic Medium"/>
            </a:endParaRPr>
          </a:p>
          <a:p>
            <a:r>
              <a:rPr lang="en-US" sz="2400" dirty="0">
                <a:latin typeface="Franklin Gothic Medium"/>
                <a:cs typeface="Franklin Gothic Medium"/>
              </a:rPr>
              <a:t>1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5				5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25 	     			0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5			2 </a:t>
            </a:r>
            <a:r>
              <a:rPr lang="en-US" sz="2400" dirty="0">
                <a:solidFill>
                  <a:prstClr val="black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Franklin Gothic Medium"/>
              </a:rPr>
              <a:t>|</a:t>
            </a:r>
            <a:r>
              <a:rPr lang="en-US" sz="2400" dirty="0">
                <a:latin typeface="Franklin Gothic Medium"/>
                <a:cs typeface="Franklin Gothic Medium"/>
              </a:rPr>
              <a:t> 3</a:t>
            </a:r>
          </a:p>
        </p:txBody>
      </p:sp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Divisibility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35657" y="3731840"/>
            <a:ext cx="8043178" cy="1954640"/>
            <a:chOff x="159457" y="3616812"/>
            <a:chExt cx="8043178" cy="1954640"/>
          </a:xfrm>
        </p:grpSpPr>
        <p:sp>
          <p:nvSpPr>
            <p:cNvPr id="11" name="Oval 10"/>
            <p:cNvSpPr/>
            <p:nvPr/>
          </p:nvSpPr>
          <p:spPr>
            <a:xfrm>
              <a:off x="4964836" y="3616812"/>
              <a:ext cx="1131164" cy="513576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 w="63500">
              <a:solidFill>
                <a:srgbClr val="0059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755036" y="4709160"/>
              <a:ext cx="1131164" cy="513576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 w="63500">
              <a:solidFill>
                <a:srgbClr val="0059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/>
            <p:cNvSpPr/>
            <p:nvPr/>
          </p:nvSpPr>
          <p:spPr>
            <a:xfrm>
              <a:off x="529996" y="4709160"/>
              <a:ext cx="872084" cy="513576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 w="63500">
              <a:solidFill>
                <a:srgbClr val="0059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59457" y="4104927"/>
              <a:ext cx="1669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5 | 1 </a:t>
              </a:r>
              <a:r>
                <a:rPr lang="en-US" dirty="0" err="1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iff</a:t>
              </a:r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 1 = 5k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59457" y="5193621"/>
              <a:ext cx="1669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1 | 5 </a:t>
              </a:r>
              <a:r>
                <a:rPr lang="en-US" dirty="0" err="1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iff</a:t>
              </a:r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 5 = 1k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438400" y="4099990"/>
              <a:ext cx="19073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25 | 5 </a:t>
              </a:r>
              <a:r>
                <a:rPr lang="en-US" dirty="0" err="1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iff</a:t>
              </a:r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 5 = 25k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438400" y="5188684"/>
              <a:ext cx="19073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5 | 25 </a:t>
              </a:r>
              <a:r>
                <a:rPr lang="en-US" dirty="0" err="1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iff</a:t>
              </a:r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 25 = 5k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729028" y="4113426"/>
              <a:ext cx="1669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5 | 0 </a:t>
              </a:r>
              <a:r>
                <a:rPr lang="en-US" dirty="0" err="1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iff</a:t>
              </a:r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 0 = 5k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729028" y="5202120"/>
              <a:ext cx="1669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0 | 5 </a:t>
              </a:r>
              <a:r>
                <a:rPr lang="en-US" dirty="0" err="1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iff</a:t>
              </a:r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 5 = 0k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533292" y="4113426"/>
              <a:ext cx="1669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3 | 2 </a:t>
              </a:r>
              <a:r>
                <a:rPr lang="en-US" dirty="0" err="1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iff</a:t>
              </a:r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 2 = 3k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533292" y="5202120"/>
              <a:ext cx="1669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2 | 3 </a:t>
              </a:r>
              <a:r>
                <a:rPr lang="en-US" dirty="0" err="1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iff</a:t>
              </a:r>
              <a:r>
                <a:rPr lang="en-US" dirty="0">
                  <a:solidFill>
                    <a:srgbClr val="005923"/>
                  </a:solidFill>
                  <a:latin typeface="Franklin Gothic Medium"/>
                  <a:cs typeface="Franklin Gothic Medium"/>
                </a:rPr>
                <a:t> 3 = 2k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F7F1C5F-8FE7-1549-8DEE-8716692D1A62}"/>
              </a:ext>
            </a:extLst>
          </p:cNvPr>
          <p:cNvGrpSpPr/>
          <p:nvPr/>
        </p:nvGrpSpPr>
        <p:grpSpPr>
          <a:xfrm>
            <a:off x="1612900" y="994067"/>
            <a:ext cx="5918200" cy="1644245"/>
            <a:chOff x="1612900" y="926128"/>
            <a:chExt cx="5918200" cy="1343151"/>
          </a:xfrm>
          <a:solidFill>
            <a:schemeClr val="accent2">
              <a:lumMod val="20000"/>
              <a:lumOff val="80000"/>
            </a:schemeClr>
          </a:solidFill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223C5EC-E678-6040-BA12-510A18E76779}"/>
                </a:ext>
              </a:extLst>
            </p:cNvPr>
            <p:cNvGrpSpPr/>
            <p:nvPr/>
          </p:nvGrpSpPr>
          <p:grpSpPr>
            <a:xfrm>
              <a:off x="1612900" y="1038960"/>
              <a:ext cx="5918200" cy="1230319"/>
              <a:chOff x="624840" y="3139691"/>
              <a:chExt cx="5318760" cy="1230319"/>
            </a:xfrm>
            <a:grpFill/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6" name="Rounded Rectangle 35">
                    <a:extLst>
                      <a:ext uri="{FF2B5EF4-FFF2-40B4-BE49-F238E27FC236}">
                        <a16:creationId xmlns:a16="http://schemas.microsoft.com/office/drawing/2014/main" id="{2C46FFC5-EA9A-264F-B566-1BF7088D2DD0}"/>
                      </a:ext>
                    </a:extLst>
                  </p:cNvPr>
                  <p:cNvSpPr/>
                  <p:nvPr/>
                </p:nvSpPr>
                <p:spPr>
                  <a:xfrm>
                    <a:off x="624840" y="3370666"/>
                    <a:ext cx="5318760" cy="999344"/>
                  </a:xfrm>
                  <a:prstGeom prst="roundRect">
                    <a:avLst/>
                  </a:prstGeom>
                  <a:grpFill/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lIns="9144" tIns="91440" rIns="9144" bIns="9144" numCol="1" rtlCol="0" anchor="t" anchorCtr="0"/>
                  <a:lstStyle/>
                  <a:p>
                    <a:endParaRPr lang="en-US" sz="600" dirty="0"/>
                  </a:p>
                  <a:p>
                    <a:r>
                      <a:rPr lang="en-US" sz="2600" dirty="0"/>
                      <a:t>  For </a:t>
                    </a:r>
                    <a14:m>
                      <m:oMath xmlns:m="http://schemas.openxmlformats.org/officeDocument/2006/math">
                        <m:r>
                          <a:rPr lang="en-US" sz="2600" b="0" i="1" smtClean="0">
                            <a:latin typeface="Cambria Math" charset="0"/>
                          </a:rPr>
                          <m:t>𝑎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oMath>
                    </a14:m>
                    <a:r>
                      <a:rPr lang="en-US" sz="2600" dirty="0"/>
                      <a:t> with </a:t>
                    </a:r>
                    <a14:m>
                      <m:oMath xmlns:m="http://schemas.openxmlformats.org/officeDocument/2006/math">
                        <m:r>
                          <a:rPr lang="en-US" sz="2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600" b="0" i="1" smtClean="0">
                            <a:latin typeface="Cambria Math" charset="0"/>
                          </a:rPr>
                          <m:t>≠0</m:t>
                        </m:r>
                      </m:oMath>
                    </a14:m>
                    <a:r>
                      <a:rPr lang="en-US" sz="2600" dirty="0"/>
                      <a:t>:</a:t>
                    </a:r>
                  </a:p>
                  <a:p>
                    <a:pPr lvl="0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sz="2600" i="1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 | </m:t>
                          </m:r>
                          <m:r>
                            <a:rPr lang="en-US" sz="2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sz="2600" i="1">
                              <a:solidFill>
                                <a:prstClr val="black"/>
                              </a:solidFill>
                              <a:latin typeface="Cambria Math" charset="0"/>
                            </a:rPr>
                            <m:t>↔∃</m:t>
                          </m:r>
                          <m:r>
                            <a:rPr lang="en-US" sz="2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𝑞</m:t>
                          </m:r>
                          <m:r>
                            <a:rPr lang="en-US" sz="2600">
                              <a:solidFill>
                                <a:prstClr val="black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 </m:t>
                          </m:r>
                          <m:r>
                            <a:rPr lang="en-US" sz="2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r>
                            <a:rPr lang="en-US" sz="2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𝑎</m:t>
                          </m:r>
                          <m:r>
                            <a:rPr lang="en-US" sz="2600" i="1">
                              <a:solidFill>
                                <a:prstClr val="black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=</m:t>
                          </m:r>
                          <m:r>
                            <a:rPr lang="en-US" sz="26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𝑞𝑏</m:t>
                          </m:r>
                          <m:r>
                            <a:rPr lang="en-US" sz="26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oMath>
                      </m:oMathPara>
                    </a14:m>
                    <a:endParaRPr lang="en-US" sz="2600" i="1" dirty="0">
                      <a:solidFill>
                        <a:prstClr val="black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36" name="Rounded Rectangle 35">
                    <a:extLst>
                      <a:ext uri="{FF2B5EF4-FFF2-40B4-BE49-F238E27FC236}">
                        <a16:creationId xmlns:a16="http://schemas.microsoft.com/office/drawing/2014/main" id="{2C46FFC5-EA9A-264F-B566-1BF7088D2DD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24840" y="3370666"/>
                    <a:ext cx="5318760" cy="999344"/>
                  </a:xfrm>
                  <a:prstGeom prst="round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  <a:ln>
                    <a:solidFill>
                      <a:schemeClr val="tx1"/>
                    </a:solidFill>
                  </a:ln>
                  <a:effectLst/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7" name="Round Same Side Corner Rectangle 36">
                <a:extLst>
                  <a:ext uri="{FF2B5EF4-FFF2-40B4-BE49-F238E27FC236}">
                    <a16:creationId xmlns:a16="http://schemas.microsoft.com/office/drawing/2014/main" id="{3DEEF776-855A-B74F-8C93-61639B89637F}"/>
                  </a:ext>
                </a:extLst>
              </p:cNvPr>
              <p:cNvSpPr/>
              <p:nvPr/>
            </p:nvSpPr>
            <p:spPr>
              <a:xfrm>
                <a:off x="624840" y="3139691"/>
                <a:ext cx="5318760" cy="301198"/>
              </a:xfrm>
              <a:prstGeom prst="round2SameRect">
                <a:avLst/>
              </a:prstGeom>
              <a:grp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b="1" dirty="0"/>
              </a:p>
            </p:txBody>
          </p:sp>
        </p:grpSp>
        <p:sp>
          <p:nvSpPr>
            <p:cNvPr id="35" name="Round Same Side Corner Rectangle 34">
              <a:extLst>
                <a:ext uri="{FF2B5EF4-FFF2-40B4-BE49-F238E27FC236}">
                  <a16:creationId xmlns:a16="http://schemas.microsoft.com/office/drawing/2014/main" id="{5D697E05-CB83-3C40-B332-AEBEA88A966B}"/>
                </a:ext>
              </a:extLst>
            </p:cNvPr>
            <p:cNvSpPr/>
            <p:nvPr/>
          </p:nvSpPr>
          <p:spPr>
            <a:xfrm>
              <a:off x="1612900" y="926128"/>
              <a:ext cx="5918200" cy="430003"/>
            </a:xfrm>
            <a:prstGeom prst="round2Same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2800" b="1" dirty="0"/>
                <a:t>Definition: “b divides a”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8313871-F0AF-8914-D3F3-161A62DC4636}"/>
              </a:ext>
            </a:extLst>
          </p:cNvPr>
          <p:cNvGrpSpPr/>
          <p:nvPr/>
        </p:nvGrpSpPr>
        <p:grpSpPr>
          <a:xfrm>
            <a:off x="6644805" y="125578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FE0C1D99-EE4B-B4E2-FE9B-EF48A57612D7}"/>
                </a:ext>
              </a:extLst>
            </p:cNvPr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Integers</a:t>
              </a:r>
            </a:p>
          </p:txBody>
        </p:sp>
        <p:sp>
          <p:nvSpPr>
            <p:cNvPr id="6" name="Round Same Side Corner Rectangle 5">
              <a:extLst>
                <a:ext uri="{FF2B5EF4-FFF2-40B4-BE49-F238E27FC236}">
                  <a16:creationId xmlns:a16="http://schemas.microsoft.com/office/drawing/2014/main" id="{2EDE7373-BCC5-5C64-7CAC-02745B814C5B}"/>
                </a:ext>
              </a:extLst>
            </p:cNvPr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1232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57200" y="1293175"/>
                <a:ext cx="8229600" cy="47331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𝑎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with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, we can divide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into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.</a:t>
                </a:r>
              </a:p>
              <a:p>
                <a:pPr>
                  <a:spcBef>
                    <a:spcPts val="600"/>
                  </a:spcBef>
                </a:pPr>
                <a:endParaRPr lang="en-US" sz="2400" dirty="0">
                  <a:latin typeface="Franklin Gothic Medium"/>
                  <a:cs typeface="Franklin Gothic Medium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 | 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, then, by definition, we have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𝑞𝑏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for some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.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>The number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is called the </a:t>
                </a:r>
                <a:r>
                  <a:rPr lang="en-US" sz="2400" i="1" dirty="0">
                    <a:solidFill>
                      <a:srgbClr val="0070C0"/>
                    </a:solidFill>
                    <a:latin typeface="Franklin Gothic Medium"/>
                    <a:cs typeface="Franklin Gothic Medium"/>
                  </a:rPr>
                  <a:t>quotient</a:t>
                </a:r>
                <a:r>
                  <a:rPr lang="en-US" sz="2400" dirty="0">
                    <a:latin typeface="Franklin Gothic Medium"/>
                    <a:cs typeface="Franklin Gothic Medium"/>
                  </a:rPr>
                  <a:t>.</a:t>
                </a:r>
              </a:p>
              <a:p>
                <a:pPr>
                  <a:spcBef>
                    <a:spcPts val="600"/>
                  </a:spcBef>
                </a:pPr>
                <a:endParaRPr lang="en-US" sz="2400" dirty="0">
                  <a:latin typeface="Franklin Gothic Medium"/>
                  <a:cs typeface="Franklin Gothic Medium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>Dividing both sides by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, we can write this as</a:t>
                </a:r>
              </a:p>
              <a:p>
                <a:pPr>
                  <a:spcBef>
                    <a:spcPts val="600"/>
                  </a:spcBef>
                </a:pPr>
                <a:endParaRPr lang="en-US" sz="2400" dirty="0">
                  <a:latin typeface="Franklin Gothic Medium"/>
                  <a:cs typeface="Franklin Gothic Medium"/>
                </a:endParaRPr>
              </a:p>
              <a:p>
                <a:pPr>
                  <a:spcBef>
                    <a:spcPts val="6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en-US" sz="2400" dirty="0">
                  <a:latin typeface="Franklin Gothic Medium"/>
                  <a:cs typeface="Franklin Gothic Medium"/>
                </a:endParaRPr>
              </a:p>
              <a:p>
                <a:pPr>
                  <a:spcBef>
                    <a:spcPts val="600"/>
                  </a:spcBef>
                </a:pPr>
                <a:endParaRPr lang="en-US" sz="2400" dirty="0">
                  <a:latin typeface="Franklin Gothic Medium"/>
                  <a:cs typeface="Franklin Gothic Medium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>(We want to stick to integers, though, so we’ll write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𝑞𝑏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.)</a:t>
                </a: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293175"/>
                <a:ext cx="8229600" cy="4733155"/>
              </a:xfrm>
              <a:prstGeom prst="rect">
                <a:avLst/>
              </a:prstGeom>
              <a:blipFill>
                <a:blip r:embed="rId2"/>
                <a:stretch>
                  <a:fillRect l="-1111" t="-1158" b="-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Elementary School Division</a:t>
            </a:r>
          </a:p>
        </p:txBody>
      </p:sp>
    </p:spTree>
    <p:extLst>
      <p:ext uri="{BB962C8B-B14F-4D97-AF65-F5344CB8AC3E}">
        <p14:creationId xmlns:p14="http://schemas.microsoft.com/office/powerpoint/2010/main" val="605478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57199" y="1293175"/>
                <a:ext cx="8406246" cy="4247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𝑎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with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, we can divide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into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.</a:t>
                </a:r>
              </a:p>
              <a:p>
                <a:pPr>
                  <a:spcBef>
                    <a:spcPts val="600"/>
                  </a:spcBef>
                </a:pPr>
                <a:endParaRPr lang="en-US" sz="2400" dirty="0">
                  <a:latin typeface="Franklin Gothic Medium"/>
                  <a:cs typeface="Franklin Gothic Medium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∤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, then we end up with a </a:t>
                </a:r>
                <a:r>
                  <a:rPr lang="en-US" sz="2400" i="1" dirty="0">
                    <a:solidFill>
                      <a:srgbClr val="0070C0"/>
                    </a:solidFill>
                    <a:latin typeface="Franklin Gothic Medium"/>
                    <a:cs typeface="Franklin Gothic Medium"/>
                  </a:rPr>
                  <a:t>remainder</a:t>
                </a:r>
                <a:r>
                  <a:rPr lang="en-US" sz="2400" i="1" dirty="0">
                    <a:latin typeface="Franklin Gothic Medium"/>
                    <a:cs typeface="Franklin Gothic Medium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with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.</a:t>
                </a:r>
                <a:br>
                  <a:rPr lang="en-US" sz="2400" dirty="0">
                    <a:latin typeface="Franklin Gothic Medium"/>
                    <a:cs typeface="Franklin Gothic Medium"/>
                  </a:rPr>
                </a:br>
                <a:r>
                  <a:rPr lang="en-US" sz="2400" dirty="0">
                    <a:latin typeface="Franklin Gothic Medium"/>
                    <a:cs typeface="Franklin Gothic Medium"/>
                  </a:rPr>
                  <a:t>Now,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/>
                </a:r>
                <a:br>
                  <a:rPr lang="en-US" sz="2400" dirty="0">
                    <a:latin typeface="Franklin Gothic Medium"/>
                    <a:cs typeface="Franklin Gothic Medium"/>
                  </a:rPr>
                </a:br>
                <a:r>
                  <a:rPr lang="en-US" sz="2400" dirty="0">
                    <a:latin typeface="Franklin Gothic Medium"/>
                    <a:cs typeface="Franklin Gothic Medium"/>
                  </a:rPr>
                  <a:t>	instead of					 we have </a:t>
                </a:r>
              </a:p>
              <a:p>
                <a:pPr>
                  <a:spcBef>
                    <a:spcPts val="600"/>
                  </a:spcBef>
                </a:pPr>
                <a:endParaRPr lang="en-US" sz="2400" dirty="0">
                  <a:latin typeface="Franklin Gothic Medium"/>
                  <a:cs typeface="Franklin Gothic Medium"/>
                </a:endParaRPr>
              </a:p>
              <a:p>
                <a:pPr>
                  <a:spcBef>
                    <a:spcPts val="600"/>
                  </a:spcBef>
                </a:pPr>
                <a:endParaRPr lang="en-US" sz="2400" dirty="0">
                  <a:latin typeface="Franklin Gothic Medium"/>
                  <a:cs typeface="Franklin Gothic Medium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>Multiplying both sides by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gives us  		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𝑞𝑏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/>
                </a:r>
                <a:br>
                  <a:rPr lang="en-US" sz="2400" dirty="0">
                    <a:latin typeface="Franklin Gothic Medium"/>
                    <a:cs typeface="Franklin Gothic Medium"/>
                  </a:rPr>
                </a:br>
                <a:r>
                  <a:rPr lang="en-US" sz="2400" dirty="0">
                    <a:latin typeface="Franklin Gothic Medium"/>
                    <a:cs typeface="Franklin Gothic Medium"/>
                  </a:rPr>
                  <a:t>(A bit nicer since it has no fractions.)</a:t>
                </a: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199" y="1293175"/>
                <a:ext cx="8406246" cy="4247317"/>
              </a:xfrm>
              <a:prstGeom prst="rect">
                <a:avLst/>
              </a:prstGeom>
              <a:blipFill>
                <a:blip r:embed="rId2"/>
                <a:stretch>
                  <a:fillRect l="-1088" t="-1291" b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Elementary School Division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9349A01-F41B-A149-8CDC-0DC7157B7DE6}"/>
                  </a:ext>
                </a:extLst>
              </p:cNvPr>
              <p:cNvSpPr txBox="1"/>
              <p:nvPr/>
            </p:nvSpPr>
            <p:spPr>
              <a:xfrm>
                <a:off x="2774374" y="3202773"/>
                <a:ext cx="1028487" cy="72487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</m:oMath>
                  </m:oMathPara>
                </a14:m>
                <a:endParaRPr lang="en-US" sz="2400" dirty="0">
                  <a:latin typeface="Franklin Gothic Medium"/>
                  <a:cs typeface="Franklin Gothic Medium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9349A01-F41B-A149-8CDC-0DC7157B7D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4374" y="3202773"/>
                <a:ext cx="1028487" cy="724878"/>
              </a:xfrm>
              <a:prstGeom prst="rect">
                <a:avLst/>
              </a:prstGeom>
              <a:blipFill>
                <a:blip r:embed="rId3"/>
                <a:stretch>
                  <a:fillRect b="-68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715C862-07D6-0842-9FCE-E6C6DA845D61}"/>
                  </a:ext>
                </a:extLst>
              </p:cNvPr>
              <p:cNvSpPr txBox="1"/>
              <p:nvPr/>
            </p:nvSpPr>
            <p:spPr>
              <a:xfrm>
                <a:off x="5953779" y="3202773"/>
                <a:ext cx="1573571" cy="72487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en-US" sz="2400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</m:oMath>
                  </m:oMathPara>
                </a14:m>
                <a:endParaRPr lang="en-US" sz="2400" dirty="0">
                  <a:latin typeface="Franklin Gothic Medium"/>
                  <a:cs typeface="Franklin Gothic Medium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715C862-07D6-0842-9FCE-E6C6DA845D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3779" y="3202773"/>
                <a:ext cx="1573571" cy="724878"/>
              </a:xfrm>
              <a:prstGeom prst="rect">
                <a:avLst/>
              </a:prstGeom>
              <a:blipFill>
                <a:blip r:embed="rId4"/>
                <a:stretch>
                  <a:fillRect b="-68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215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457200" y="1293175"/>
                <a:ext cx="8686800" cy="29854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Bef>
                    <a:spcPts val="600"/>
                  </a:spcBef>
                </a:pPr>
                <a:r>
                  <a:rPr lang="en-US" sz="2400" dirty="0" smtClean="0">
                    <a:latin typeface="Franklin Gothic Medium"/>
                    <a:cs typeface="Franklin Gothic Medium"/>
                  </a:rPr>
                  <a:t>For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𝑎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with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, we can divide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into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.</a:t>
                </a:r>
              </a:p>
              <a:p>
                <a:pPr>
                  <a:spcBef>
                    <a:spcPts val="600"/>
                  </a:spcBef>
                </a:pPr>
                <a:endParaRPr lang="en-US" sz="2400" dirty="0">
                  <a:latin typeface="Franklin Gothic Medium"/>
                  <a:cs typeface="Franklin Gothic Medium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 | 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, then we have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𝑞𝑏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for some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.</a:t>
                </a:r>
              </a:p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∤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, then we have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𝑞𝑏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for some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with</a:t>
                </a:r>
                <a:r>
                  <a:rPr lang="en-US" sz="2400" dirty="0" smtClean="0">
                    <a:latin typeface="Franklin Gothic Medium"/>
                    <a:cs typeface="Franklin Gothic Medium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.</a:t>
                </a:r>
                <a:br>
                  <a:rPr lang="en-US" sz="2400" dirty="0">
                    <a:latin typeface="Franklin Gothic Medium"/>
                    <a:cs typeface="Franklin Gothic Medium"/>
                  </a:rPr>
                </a:br>
                <a:endParaRPr lang="en-US" sz="2400" dirty="0">
                  <a:latin typeface="Franklin Gothic Medium"/>
                  <a:cs typeface="Franklin Gothic Medium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2400" dirty="0">
                    <a:latin typeface="Franklin Gothic Medium"/>
                    <a:cs typeface="Franklin Gothic Medium"/>
                  </a:rPr>
                  <a:t>In general, we have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𝑞𝑏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for some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with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sz="2400" b="0" i="1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,</a:t>
                </a:r>
                <a:br>
                  <a:rPr lang="en-US" sz="2400" dirty="0">
                    <a:latin typeface="Franklin Gothic Medium"/>
                    <a:cs typeface="Franklin Gothic Medium"/>
                  </a:rPr>
                </a:br>
                <a:r>
                  <a:rPr lang="en-US" sz="2400" dirty="0">
                    <a:latin typeface="Franklin Gothic Medium"/>
                    <a:cs typeface="Franklin Gothic Medium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 </a:t>
                </a:r>
                <a:r>
                  <a:rPr lang="en-US" sz="2400" dirty="0" err="1">
                    <a:latin typeface="Franklin Gothic Medium"/>
                    <a:cs typeface="Franklin Gothic Medium"/>
                  </a:rPr>
                  <a:t>iff</a:t>
                </a:r>
                <a:r>
                  <a:rPr lang="en-US" sz="2400" dirty="0">
                    <a:latin typeface="Franklin Gothic Medium"/>
                    <a:cs typeface="Franklin Gothic Medium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</a:rPr>
                      <m:t> | </m:t>
                    </m:r>
                    <m:r>
                      <a:rPr lang="en-US" sz="24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400" dirty="0">
                    <a:latin typeface="Franklin Gothic Medium"/>
                    <a:cs typeface="Franklin Gothic Medium"/>
                  </a:rPr>
                  <a:t>.</a:t>
                </a:r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293175"/>
                <a:ext cx="8686800" cy="2985433"/>
              </a:xfrm>
              <a:prstGeom prst="rect">
                <a:avLst/>
              </a:prstGeom>
              <a:blipFill>
                <a:blip r:embed="rId2"/>
                <a:stretch>
                  <a:fillRect l="-1053" t="-1837" b="-38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Elementary School Division</a:t>
            </a:r>
          </a:p>
        </p:txBody>
      </p:sp>
    </p:spTree>
    <p:extLst>
      <p:ext uri="{BB962C8B-B14F-4D97-AF65-F5344CB8AC3E}">
        <p14:creationId xmlns:p14="http://schemas.microsoft.com/office/powerpoint/2010/main" val="156989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0580" y="3381748"/>
            <a:ext cx="7482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>
                <a:latin typeface="Franklin Gothic Medium"/>
                <a:cs typeface="Franklin Gothic Medium"/>
              </a:rPr>
              <a:t>To put it another way, if we divide </a:t>
            </a:r>
            <a:r>
              <a:rPr lang="en-US" sz="2400" i="1" dirty="0">
                <a:solidFill>
                  <a:prstClr val="black"/>
                </a:solidFill>
                <a:latin typeface="Arial" pitchFamily="34" charset="0"/>
              </a:rPr>
              <a:t>b</a:t>
            </a:r>
            <a:r>
              <a:rPr lang="en-US" sz="2400" dirty="0">
                <a:latin typeface="Franklin Gothic Medium"/>
                <a:cs typeface="Franklin Gothic Medium"/>
              </a:rPr>
              <a:t> into </a:t>
            </a:r>
            <a:r>
              <a:rPr lang="en-US" sz="2400" i="1" dirty="0">
                <a:solidFill>
                  <a:prstClr val="black"/>
                </a:solidFill>
                <a:latin typeface="Arial" pitchFamily="34" charset="0"/>
              </a:rPr>
              <a:t>a</a:t>
            </a:r>
            <a:r>
              <a:rPr lang="en-US" sz="2400" dirty="0">
                <a:latin typeface="Franklin Gothic Medium"/>
                <a:cs typeface="Franklin Gothic Medium"/>
              </a:rPr>
              <a:t>, we get a unique quotient                                                                     and non-negative remainder</a:t>
            </a:r>
          </a:p>
        </p:txBody>
      </p:sp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Division Theorem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87101" y="3751079"/>
            <a:ext cx="165508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i="1" dirty="0">
                <a:latin typeface="Arial" pitchFamily="34" charset="0"/>
              </a:rPr>
              <a:t>q</a:t>
            </a:r>
            <a:r>
              <a:rPr lang="en-US" sz="2400" dirty="0">
                <a:latin typeface="Arial" pitchFamily="34" charset="0"/>
              </a:rPr>
              <a:t> = </a:t>
            </a:r>
            <a:r>
              <a:rPr lang="en-US" sz="2400" i="1" dirty="0">
                <a:latin typeface="Arial" pitchFamily="34" charset="0"/>
              </a:rPr>
              <a:t>a</a:t>
            </a:r>
            <a:r>
              <a:rPr lang="en-US" sz="2400" dirty="0">
                <a:latin typeface="Arial" pitchFamily="34" charset="0"/>
              </a:rPr>
              <a:t> </a:t>
            </a:r>
            <a:r>
              <a:rPr lang="en-US" sz="2400" b="1" dirty="0">
                <a:latin typeface="Arial" pitchFamily="34" charset="0"/>
              </a:rPr>
              <a:t>div</a:t>
            </a:r>
            <a:r>
              <a:rPr lang="en-US" sz="2400" dirty="0">
                <a:latin typeface="Arial" pitchFamily="34" charset="0"/>
              </a:rPr>
              <a:t> </a:t>
            </a:r>
            <a:r>
              <a:rPr lang="en-US" sz="2400" i="1" dirty="0">
                <a:latin typeface="Arial" pitchFamily="34" charset="0"/>
              </a:rPr>
              <a:t>b</a:t>
            </a:r>
          </a:p>
        </p:txBody>
      </p:sp>
      <p:sp>
        <p:nvSpPr>
          <p:cNvPr id="16392" name="TextBox 1"/>
          <p:cNvSpPr txBox="1">
            <a:spLocks noChangeArrowheads="1"/>
          </p:cNvSpPr>
          <p:nvPr/>
        </p:nvSpPr>
        <p:spPr bwMode="auto">
          <a:xfrm>
            <a:off x="5382827" y="6083859"/>
            <a:ext cx="3670452" cy="707886"/>
          </a:xfrm>
          <a:prstGeom prst="rect">
            <a:avLst/>
          </a:prstGeom>
          <a:solidFill>
            <a:srgbClr val="FFCC99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sz="2000" dirty="0"/>
              <a:t>Note: r ≥ 0 even if a &lt; 0.  </a:t>
            </a:r>
          </a:p>
          <a:p>
            <a:pPr eaLnBrk="1" hangingPunct="1"/>
            <a:r>
              <a:rPr lang="en-US" sz="2000" dirty="0"/>
              <a:t>Not quite the same as  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a</a:t>
            </a:r>
            <a:r>
              <a:rPr lang="en-US" sz="2000" dirty="0"/>
              <a:t> 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%</a:t>
            </a:r>
            <a:r>
              <a:rPr lang="en-US" sz="2000" dirty="0"/>
              <a:t> 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b.</a:t>
            </a:r>
            <a:endParaRPr lang="en-US" sz="20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1000761" y="1198336"/>
            <a:ext cx="7482840" cy="1948712"/>
            <a:chOff x="624840" y="3185411"/>
            <a:chExt cx="5318760" cy="151009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ounded Rectangle 13"/>
                <p:cNvSpPr/>
                <p:nvPr/>
              </p:nvSpPr>
              <p:spPr>
                <a:xfrm>
                  <a:off x="624840" y="3311186"/>
                  <a:ext cx="5318760" cy="1384316"/>
                </a:xfrm>
                <a:prstGeom prst="roundRect">
                  <a:avLst/>
                </a:prstGeom>
                <a:solidFill>
                  <a:schemeClr val="accent6">
                    <a:lumMod val="40000"/>
                    <a:lumOff val="60000"/>
                    <a:alpha val="21000"/>
                  </a:schemeClr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endParaRPr lang="en-US" sz="2000" dirty="0"/>
                </a:p>
                <a:p>
                  <a:r>
                    <a:rPr lang="en-US" sz="2600" dirty="0"/>
                    <a:t> For </a:t>
                  </a:r>
                  <a14:m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𝑎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a14:m>
                  <a:r>
                    <a:rPr lang="en-US" sz="2600" dirty="0"/>
                    <a:t> with </a:t>
                  </a:r>
                  <a14:m>
                    <m:oMath xmlns:m="http://schemas.openxmlformats.org/officeDocument/2006/math">
                      <m:r>
                        <a:rPr lang="en-US" sz="2600" b="0" i="1" dirty="0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600" i="1" dirty="0" smtClean="0">
                          <a:latin typeface="Cambria Math" panose="02040503050406030204" pitchFamily="18" charset="0"/>
                        </a:rPr>
                        <m:t>&gt;0</m:t>
                      </m:r>
                    </m:oMath>
                  </a14:m>
                  <a:endParaRPr lang="en-US" sz="2600" dirty="0"/>
                </a:p>
                <a:p>
                  <a:r>
                    <a:rPr lang="en-US" sz="2600" b="0" dirty="0"/>
                    <a:t>      there exist </a:t>
                  </a:r>
                  <a:r>
                    <a:rPr lang="en-US" sz="2600" i="1" dirty="0"/>
                    <a:t>unique</a:t>
                  </a:r>
                  <a:r>
                    <a:rPr lang="en-US" sz="2600" dirty="0"/>
                    <a:t> integers </a:t>
                  </a:r>
                  <a:r>
                    <a:rPr lang="en-US" sz="2600" i="1" dirty="0"/>
                    <a:t>q</a:t>
                  </a:r>
                  <a:r>
                    <a:rPr lang="en-US" sz="2600" dirty="0"/>
                    <a:t>, </a:t>
                  </a:r>
                  <a:r>
                    <a:rPr lang="en-US" sz="2600" i="1" dirty="0"/>
                    <a:t>r </a:t>
                  </a:r>
                  <a:r>
                    <a:rPr lang="en-US" sz="2600" dirty="0"/>
                    <a:t>with </a:t>
                  </a:r>
                  <a14:m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0≤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𝑟</m:t>
                      </m:r>
                      <m:r>
                        <a:rPr lang="en-US" sz="2600" b="0" i="1" smtClean="0">
                          <a:latin typeface="Cambria Math" charset="0"/>
                        </a:rPr>
                        <m:t>&lt;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a14:m>
                  <a:r>
                    <a:rPr lang="en-US" sz="2600" dirty="0"/>
                    <a:t>     	such that </a:t>
                  </a:r>
                  <a14:m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𝑎</m:t>
                      </m:r>
                      <m:r>
                        <a:rPr lang="en-US" sz="2600" b="0" i="1" smtClean="0">
                          <a:latin typeface="Cambria Math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𝑞𝑏</m:t>
                      </m:r>
                      <m:r>
                        <a:rPr lang="en-US" sz="2600" b="0" i="1" smtClean="0">
                          <a:latin typeface="Cambria Math" charset="0"/>
                        </a:rPr>
                        <m:t>+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𝑟</m:t>
                      </m:r>
                    </m:oMath>
                  </a14:m>
                  <a:r>
                    <a:rPr lang="en-US" sz="2600" dirty="0"/>
                    <a:t>.</a:t>
                  </a:r>
                </a:p>
              </p:txBody>
            </p:sp>
          </mc:Choice>
          <mc:Fallback xmlns="">
            <p:sp>
              <p:nvSpPr>
                <p:cNvPr id="14" name="Rounded Rectangle 13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6"/>
                  <a:ext cx="5318760" cy="1384316"/>
                </a:xfrm>
                <a:prstGeom prst="roundRect">
                  <a:avLst/>
                </a:prstGeom>
                <a:blipFill>
                  <a:blip r:embed="rId2"/>
                  <a:stretch>
                    <a:fillRect l="-169" b="-4196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ound Same Side Corner Rectangle 14"/>
            <p:cNvSpPr/>
            <p:nvPr/>
          </p:nvSpPr>
          <p:spPr>
            <a:xfrm>
              <a:off x="624840" y="3185411"/>
              <a:ext cx="5318760" cy="466834"/>
            </a:xfrm>
            <a:prstGeom prst="round2Same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b="1" dirty="0"/>
            </a:p>
          </p:txBody>
        </p:sp>
      </p:grpSp>
      <p:sp>
        <p:nvSpPr>
          <p:cNvPr id="13" name="Round Same Side Corner Rectangle 12"/>
          <p:cNvSpPr/>
          <p:nvPr/>
        </p:nvSpPr>
        <p:spPr>
          <a:xfrm>
            <a:off x="1000761" y="1205166"/>
            <a:ext cx="7482840" cy="600137"/>
          </a:xfrm>
          <a:prstGeom prst="round2SameRect">
            <a:avLst/>
          </a:prstGeom>
          <a:solidFill>
            <a:schemeClr val="accent6">
              <a:lumMod val="40000"/>
              <a:lumOff val="60000"/>
              <a:alpha val="45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800" b="1" dirty="0"/>
              <a:t>Division Theorem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847672" y="4120412"/>
            <a:ext cx="19014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i="1" dirty="0">
                <a:latin typeface="Arial" pitchFamily="34" charset="0"/>
              </a:rPr>
              <a:t>r</a:t>
            </a:r>
            <a:r>
              <a:rPr lang="en-US" sz="2400" dirty="0">
                <a:latin typeface="Arial" pitchFamily="34" charset="0"/>
              </a:rPr>
              <a:t> = </a:t>
            </a:r>
            <a:r>
              <a:rPr lang="en-US" sz="2400" i="1" dirty="0">
                <a:latin typeface="Arial" pitchFamily="34" charset="0"/>
              </a:rPr>
              <a:t>a</a:t>
            </a:r>
            <a:r>
              <a:rPr lang="en-US" sz="2400" dirty="0">
                <a:latin typeface="Arial" pitchFamily="34" charset="0"/>
              </a:rPr>
              <a:t> </a:t>
            </a:r>
            <a:r>
              <a:rPr lang="en-US" sz="2400" b="1" dirty="0">
                <a:latin typeface="Arial" pitchFamily="34" charset="0"/>
              </a:rPr>
              <a:t>mod</a:t>
            </a:r>
            <a:r>
              <a:rPr lang="en-US" sz="2400" dirty="0">
                <a:latin typeface="Arial" pitchFamily="34" charset="0"/>
              </a:rPr>
              <a:t> </a:t>
            </a:r>
            <a:r>
              <a:rPr lang="en-US" sz="2400" i="1" dirty="0">
                <a:latin typeface="Arial" pitchFamily="34" charset="0"/>
              </a:rPr>
              <a:t>b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64056C-589B-F3AE-94D1-C7E215649277}"/>
              </a:ext>
            </a:extLst>
          </p:cNvPr>
          <p:cNvGrpSpPr/>
          <p:nvPr/>
        </p:nvGrpSpPr>
        <p:grpSpPr>
          <a:xfrm>
            <a:off x="6644805" y="125578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4C8B1F33-6141-1D38-DA21-FCC0436285D5}"/>
                </a:ext>
              </a:extLst>
            </p:cNvPr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Integers</a:t>
              </a:r>
            </a:p>
          </p:txBody>
        </p:sp>
        <p:sp>
          <p:nvSpPr>
            <p:cNvPr id="5" name="Round Same Side Corner Rectangle 4">
              <a:extLst>
                <a:ext uri="{FF2B5EF4-FFF2-40B4-BE49-F238E27FC236}">
                  <a16:creationId xmlns:a16="http://schemas.microsoft.com/office/drawing/2014/main" id="{C866403E-8107-493F-7832-E589B4A95CA9}"/>
                </a:ext>
              </a:extLst>
            </p:cNvPr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2170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16392" grpId="0" animBg="1"/>
      <p:bldP spid="1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0580" y="3381748"/>
            <a:ext cx="7482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>
                <a:latin typeface="Franklin Gothic Medium"/>
                <a:cs typeface="Franklin Gothic Medium"/>
              </a:rPr>
              <a:t>To put it another way, if we divide </a:t>
            </a:r>
            <a:r>
              <a:rPr lang="en-US" sz="2400" i="1" dirty="0">
                <a:solidFill>
                  <a:prstClr val="black"/>
                </a:solidFill>
                <a:latin typeface="Arial" pitchFamily="34" charset="0"/>
              </a:rPr>
              <a:t>b</a:t>
            </a:r>
            <a:r>
              <a:rPr lang="en-US" sz="2400" dirty="0">
                <a:latin typeface="Franklin Gothic Medium"/>
                <a:cs typeface="Franklin Gothic Medium"/>
              </a:rPr>
              <a:t> into </a:t>
            </a:r>
            <a:r>
              <a:rPr lang="en-US" sz="2400" i="1" dirty="0">
                <a:solidFill>
                  <a:prstClr val="black"/>
                </a:solidFill>
                <a:latin typeface="Arial" pitchFamily="34" charset="0"/>
              </a:rPr>
              <a:t>a</a:t>
            </a:r>
            <a:r>
              <a:rPr lang="en-US" sz="2400" dirty="0">
                <a:latin typeface="Franklin Gothic Medium"/>
                <a:cs typeface="Franklin Gothic Medium"/>
              </a:rPr>
              <a:t>, we get a unique quotient                                                                     and non-negative remainder</a:t>
            </a:r>
          </a:p>
        </p:txBody>
      </p:sp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Division Theorem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87101" y="3751079"/>
            <a:ext cx="1655080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i="1" dirty="0">
                <a:latin typeface="Arial" pitchFamily="34" charset="0"/>
              </a:rPr>
              <a:t>q</a:t>
            </a:r>
            <a:r>
              <a:rPr lang="en-US" sz="2400" dirty="0">
                <a:latin typeface="Arial" pitchFamily="34" charset="0"/>
              </a:rPr>
              <a:t> = </a:t>
            </a:r>
            <a:r>
              <a:rPr lang="en-US" sz="2400" i="1" dirty="0">
                <a:latin typeface="Arial" pitchFamily="34" charset="0"/>
              </a:rPr>
              <a:t>a</a:t>
            </a:r>
            <a:r>
              <a:rPr lang="en-US" sz="2400" dirty="0">
                <a:latin typeface="Arial" pitchFamily="34" charset="0"/>
              </a:rPr>
              <a:t> </a:t>
            </a:r>
            <a:r>
              <a:rPr lang="en-US" sz="2400" b="1" dirty="0">
                <a:latin typeface="Arial" pitchFamily="34" charset="0"/>
              </a:rPr>
              <a:t>div</a:t>
            </a:r>
            <a:r>
              <a:rPr lang="en-US" sz="2400" dirty="0">
                <a:latin typeface="Arial" pitchFamily="34" charset="0"/>
              </a:rPr>
              <a:t> </a:t>
            </a:r>
            <a:r>
              <a:rPr lang="en-US" sz="2400" i="1" dirty="0">
                <a:latin typeface="Arial" pitchFamily="34" charset="0"/>
              </a:rPr>
              <a:t>b</a:t>
            </a:r>
          </a:p>
        </p:txBody>
      </p:sp>
      <p:sp>
        <p:nvSpPr>
          <p:cNvPr id="16392" name="TextBox 1"/>
          <p:cNvSpPr txBox="1">
            <a:spLocks noChangeArrowheads="1"/>
          </p:cNvSpPr>
          <p:nvPr/>
        </p:nvSpPr>
        <p:spPr bwMode="auto">
          <a:xfrm>
            <a:off x="5382827" y="6083859"/>
            <a:ext cx="3670452" cy="707886"/>
          </a:xfrm>
          <a:prstGeom prst="rect">
            <a:avLst/>
          </a:prstGeom>
          <a:solidFill>
            <a:srgbClr val="FFCC99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sz="2000" dirty="0"/>
              <a:t>Note: r ≥ 0 even if a &lt; 0.  </a:t>
            </a:r>
          </a:p>
          <a:p>
            <a:pPr eaLnBrk="1" hangingPunct="1"/>
            <a:r>
              <a:rPr lang="en-US" sz="2000" dirty="0"/>
              <a:t>Not quite the same as  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a</a:t>
            </a:r>
            <a:r>
              <a:rPr lang="en-US" sz="2000" dirty="0"/>
              <a:t> 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%</a:t>
            </a:r>
            <a:r>
              <a:rPr lang="en-US" sz="2000" dirty="0"/>
              <a:t> 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b.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4847672" y="4120412"/>
            <a:ext cx="190147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i="1" dirty="0">
                <a:latin typeface="Arial" pitchFamily="34" charset="0"/>
              </a:rPr>
              <a:t>r</a:t>
            </a:r>
            <a:r>
              <a:rPr lang="en-US" sz="2400" dirty="0">
                <a:latin typeface="Arial" pitchFamily="34" charset="0"/>
              </a:rPr>
              <a:t> = </a:t>
            </a:r>
            <a:r>
              <a:rPr lang="en-US" sz="2400" i="1" dirty="0">
                <a:latin typeface="Arial" pitchFamily="34" charset="0"/>
              </a:rPr>
              <a:t>a</a:t>
            </a:r>
            <a:r>
              <a:rPr lang="en-US" sz="2400" dirty="0">
                <a:latin typeface="Arial" pitchFamily="34" charset="0"/>
              </a:rPr>
              <a:t> </a:t>
            </a:r>
            <a:r>
              <a:rPr lang="en-US" sz="2400" b="1" dirty="0">
                <a:latin typeface="Arial" pitchFamily="34" charset="0"/>
              </a:rPr>
              <a:t>mod</a:t>
            </a:r>
            <a:r>
              <a:rPr lang="en-US" sz="2400" dirty="0">
                <a:latin typeface="Arial" pitchFamily="34" charset="0"/>
              </a:rPr>
              <a:t> </a:t>
            </a:r>
            <a:r>
              <a:rPr lang="en-US" sz="2400" i="1" dirty="0">
                <a:latin typeface="Arial" pitchFamily="34" charset="0"/>
              </a:rPr>
              <a:t>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8364" y="4824364"/>
            <a:ext cx="53086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/>
                <a:cs typeface="Consolas"/>
              </a:rPr>
              <a:t>public class Test2 {</a:t>
            </a:r>
          </a:p>
          <a:p>
            <a:r>
              <a:rPr lang="en-US" sz="1600" dirty="0">
                <a:latin typeface="Consolas"/>
                <a:cs typeface="Consolas"/>
              </a:rPr>
              <a:t>    public static void main(String </a:t>
            </a:r>
            <a:r>
              <a:rPr lang="en-US" sz="1600" dirty="0" err="1">
                <a:latin typeface="Consolas"/>
                <a:cs typeface="Consolas"/>
              </a:rPr>
              <a:t>args</a:t>
            </a:r>
            <a:r>
              <a:rPr lang="en-US" sz="1600" dirty="0">
                <a:latin typeface="Consolas"/>
                <a:cs typeface="Consolas"/>
              </a:rPr>
              <a:t>[]) {</a:t>
            </a:r>
          </a:p>
          <a:p>
            <a:r>
              <a:rPr lang="en-US" sz="1600" dirty="0">
                <a:latin typeface="Consolas"/>
                <a:cs typeface="Consolas"/>
              </a:rPr>
              <a:t>        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a = -5;</a:t>
            </a:r>
          </a:p>
          <a:p>
            <a:r>
              <a:rPr lang="en-US" sz="1600" dirty="0">
                <a:latin typeface="Consolas"/>
                <a:cs typeface="Consolas"/>
              </a:rPr>
              <a:t>        </a:t>
            </a:r>
            <a:r>
              <a:rPr lang="en-US" sz="1600" dirty="0" err="1">
                <a:latin typeface="Consolas"/>
                <a:cs typeface="Consolas"/>
              </a:rPr>
              <a:t>int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smtClean="0">
                <a:latin typeface="Consolas"/>
                <a:cs typeface="Consolas"/>
              </a:rPr>
              <a:t>b </a:t>
            </a:r>
            <a:r>
              <a:rPr lang="en-US" sz="1600" dirty="0">
                <a:latin typeface="Consolas"/>
                <a:cs typeface="Consolas"/>
              </a:rPr>
              <a:t>= 2;</a:t>
            </a:r>
          </a:p>
          <a:p>
            <a:r>
              <a:rPr lang="en-US" sz="1600" dirty="0">
                <a:latin typeface="Consolas"/>
                <a:cs typeface="Consolas"/>
              </a:rPr>
              <a:t>        </a:t>
            </a:r>
            <a:r>
              <a:rPr lang="en-US" sz="1600" dirty="0" err="1">
                <a:latin typeface="Consolas"/>
                <a:cs typeface="Consolas"/>
              </a:rPr>
              <a:t>System.out.println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b="1" dirty="0">
                <a:latin typeface="Consolas"/>
                <a:cs typeface="Consolas"/>
              </a:rPr>
              <a:t>a % </a:t>
            </a:r>
            <a:r>
              <a:rPr lang="en-US" sz="1600" b="1" dirty="0" smtClean="0">
                <a:latin typeface="Consolas"/>
                <a:cs typeface="Consolas"/>
              </a:rPr>
              <a:t>b</a:t>
            </a:r>
            <a:r>
              <a:rPr lang="en-US" sz="1600" dirty="0" smtClean="0">
                <a:latin typeface="Consolas"/>
                <a:cs typeface="Consolas"/>
              </a:rPr>
              <a:t>);</a:t>
            </a:r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>
                <a:latin typeface="Consolas"/>
                <a:cs typeface="Consolas"/>
              </a:rPr>
              <a:t>    }</a:t>
            </a:r>
          </a:p>
          <a:p>
            <a:r>
              <a:rPr lang="en-US" sz="1600" dirty="0">
                <a:latin typeface="Consolas"/>
                <a:cs typeface="Consolas"/>
              </a:rPr>
              <a:t>}</a:t>
            </a:r>
          </a:p>
        </p:txBody>
      </p:sp>
      <p:pic>
        <p:nvPicPr>
          <p:cNvPr id="17" name="Picture 16" descr="modcode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242" y="4933260"/>
            <a:ext cx="3366303" cy="79941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717A9714-C9EA-6F41-94B2-F4E6AC06B38A}"/>
              </a:ext>
            </a:extLst>
          </p:cNvPr>
          <p:cNvGrpSpPr/>
          <p:nvPr/>
        </p:nvGrpSpPr>
        <p:grpSpPr>
          <a:xfrm>
            <a:off x="1000761" y="1198336"/>
            <a:ext cx="7482840" cy="1948712"/>
            <a:chOff x="624840" y="3185411"/>
            <a:chExt cx="5318760" cy="151009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ounded Rectangle 18">
                  <a:extLst>
                    <a:ext uri="{FF2B5EF4-FFF2-40B4-BE49-F238E27FC236}">
                      <a16:creationId xmlns:a16="http://schemas.microsoft.com/office/drawing/2014/main" id="{F0FA2E89-C47E-5E43-8CEB-FA11C7897E27}"/>
                    </a:ext>
                  </a:extLst>
                </p:cNvPr>
                <p:cNvSpPr/>
                <p:nvPr/>
              </p:nvSpPr>
              <p:spPr>
                <a:xfrm>
                  <a:off x="624840" y="3311186"/>
                  <a:ext cx="5318760" cy="1384316"/>
                </a:xfrm>
                <a:prstGeom prst="roundRect">
                  <a:avLst/>
                </a:prstGeom>
                <a:solidFill>
                  <a:schemeClr val="accent6">
                    <a:lumMod val="40000"/>
                    <a:lumOff val="60000"/>
                    <a:alpha val="21000"/>
                  </a:schemeClr>
                </a:solidFill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endParaRPr lang="en-US" sz="2000" dirty="0"/>
                </a:p>
                <a:p>
                  <a:r>
                    <a:rPr lang="en-US" sz="2600" dirty="0"/>
                    <a:t> For </a:t>
                  </a:r>
                  <a14:m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𝑎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a14:m>
                  <a:r>
                    <a:rPr lang="en-US" sz="2600" dirty="0"/>
                    <a:t> with </a:t>
                  </a:r>
                  <a14:m>
                    <m:oMath xmlns:m="http://schemas.openxmlformats.org/officeDocument/2006/math">
                      <m:r>
                        <a:rPr lang="en-US" sz="2600" b="0" i="1" dirty="0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600" i="1" dirty="0" smtClean="0">
                          <a:latin typeface="Cambria Math" panose="02040503050406030204" pitchFamily="18" charset="0"/>
                        </a:rPr>
                        <m:t>&gt;0</m:t>
                      </m:r>
                    </m:oMath>
                  </a14:m>
                  <a:endParaRPr lang="en-US" sz="2600" dirty="0"/>
                </a:p>
                <a:p>
                  <a:r>
                    <a:rPr lang="en-US" sz="2600" b="0" dirty="0"/>
                    <a:t>      there exist </a:t>
                  </a:r>
                  <a:r>
                    <a:rPr lang="en-US" sz="2600" i="1" dirty="0"/>
                    <a:t>unique</a:t>
                  </a:r>
                  <a:r>
                    <a:rPr lang="en-US" sz="2600" dirty="0"/>
                    <a:t> integers </a:t>
                  </a:r>
                  <a:r>
                    <a:rPr lang="en-US" sz="2600" i="1" dirty="0"/>
                    <a:t>q</a:t>
                  </a:r>
                  <a:r>
                    <a:rPr lang="en-US" sz="2600" dirty="0"/>
                    <a:t>, </a:t>
                  </a:r>
                  <a:r>
                    <a:rPr lang="en-US" sz="2600" i="1" dirty="0"/>
                    <a:t>r </a:t>
                  </a:r>
                  <a:r>
                    <a:rPr lang="en-US" sz="2600" dirty="0"/>
                    <a:t>with </a:t>
                  </a:r>
                  <a14:m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0≤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𝑟</m:t>
                      </m:r>
                      <m:r>
                        <a:rPr lang="en-US" sz="2600" b="0" i="1" smtClean="0">
                          <a:latin typeface="Cambria Math" charset="0"/>
                        </a:rPr>
                        <m:t>&lt;</m:t>
                      </m:r>
                      <m:r>
                        <a:rPr lang="en-US" sz="2600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a14:m>
                  <a:r>
                    <a:rPr lang="en-US" sz="2600" dirty="0"/>
                    <a:t>     	such that </a:t>
                  </a:r>
                  <a14:m>
                    <m:oMath xmlns:m="http://schemas.openxmlformats.org/officeDocument/2006/math">
                      <m:r>
                        <a:rPr lang="en-US" sz="2600" b="0" i="1" smtClean="0">
                          <a:latin typeface="Cambria Math" charset="0"/>
                        </a:rPr>
                        <m:t>𝑎</m:t>
                      </m:r>
                      <m:r>
                        <a:rPr lang="en-US" sz="2600" b="0" i="1" smtClean="0">
                          <a:latin typeface="Cambria Math" charset="0"/>
                        </a:rPr>
                        <m:t>=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𝑞𝑏</m:t>
                      </m:r>
                      <m:r>
                        <a:rPr lang="en-US" sz="2600" b="0" i="1" smtClean="0">
                          <a:latin typeface="Cambria Math" charset="0"/>
                        </a:rPr>
                        <m:t>+</m:t>
                      </m:r>
                      <m:r>
                        <a:rPr lang="en-US" sz="2600" b="0" i="1" smtClean="0">
                          <a:latin typeface="Cambria Math" charset="0"/>
                        </a:rPr>
                        <m:t>𝑟</m:t>
                      </m:r>
                    </m:oMath>
                  </a14:m>
                  <a:r>
                    <a:rPr lang="en-US" sz="2600" dirty="0"/>
                    <a:t>.</a:t>
                  </a:r>
                </a:p>
              </p:txBody>
            </p:sp>
          </mc:Choice>
          <mc:Fallback xmlns="">
            <p:sp>
              <p:nvSpPr>
                <p:cNvPr id="19" name="Rounded Rectangle 18">
                  <a:extLst>
                    <a:ext uri="{FF2B5EF4-FFF2-40B4-BE49-F238E27FC236}">
                      <a16:creationId xmlns:a16="http://schemas.microsoft.com/office/drawing/2014/main" id="{F0FA2E89-C47E-5E43-8CEB-FA11C7897E2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6"/>
                  <a:ext cx="5318760" cy="1384316"/>
                </a:xfrm>
                <a:prstGeom prst="roundRect">
                  <a:avLst/>
                </a:prstGeom>
                <a:blipFill>
                  <a:blip r:embed="rId3"/>
                  <a:stretch>
                    <a:fillRect l="-169" b="-4196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0" name="Round Same Side Corner Rectangle 19">
              <a:extLst>
                <a:ext uri="{FF2B5EF4-FFF2-40B4-BE49-F238E27FC236}">
                  <a16:creationId xmlns:a16="http://schemas.microsoft.com/office/drawing/2014/main" id="{702BB8E2-96AD-2B45-AA13-9A1982D226F4}"/>
                </a:ext>
              </a:extLst>
            </p:cNvPr>
            <p:cNvSpPr/>
            <p:nvPr/>
          </p:nvSpPr>
          <p:spPr>
            <a:xfrm>
              <a:off x="624840" y="3185411"/>
              <a:ext cx="5318760" cy="466834"/>
            </a:xfrm>
            <a:prstGeom prst="round2Same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b="1" dirty="0"/>
            </a:p>
          </p:txBody>
        </p:sp>
      </p:grpSp>
      <p:sp>
        <p:nvSpPr>
          <p:cNvPr id="21" name="Round Same Side Corner Rectangle 20">
            <a:extLst>
              <a:ext uri="{FF2B5EF4-FFF2-40B4-BE49-F238E27FC236}">
                <a16:creationId xmlns:a16="http://schemas.microsoft.com/office/drawing/2014/main" id="{597C4520-0D0B-D846-A443-D7C172CB23EE}"/>
              </a:ext>
            </a:extLst>
          </p:cNvPr>
          <p:cNvSpPr/>
          <p:nvPr/>
        </p:nvSpPr>
        <p:spPr>
          <a:xfrm>
            <a:off x="1000761" y="1205166"/>
            <a:ext cx="7482840" cy="600137"/>
          </a:xfrm>
          <a:prstGeom prst="round2SameRect">
            <a:avLst/>
          </a:prstGeom>
          <a:solidFill>
            <a:schemeClr val="accent6">
              <a:lumMod val="40000"/>
              <a:lumOff val="60000"/>
              <a:alpha val="45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800" b="1" dirty="0"/>
              <a:t>Division Theorem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64BA217-FC74-168C-614D-C44664442637}"/>
              </a:ext>
            </a:extLst>
          </p:cNvPr>
          <p:cNvGrpSpPr/>
          <p:nvPr/>
        </p:nvGrpSpPr>
        <p:grpSpPr>
          <a:xfrm>
            <a:off x="6644805" y="125578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6BA18411-AEDB-71CB-8D3C-38091CF3F49B}"/>
                </a:ext>
              </a:extLst>
            </p:cNvPr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Integers</a:t>
              </a:r>
            </a:p>
          </p:txBody>
        </p:sp>
        <p:sp>
          <p:nvSpPr>
            <p:cNvPr id="5" name="Round Same Side Corner Rectangle 4">
              <a:extLst>
                <a:ext uri="{FF2B5EF4-FFF2-40B4-BE49-F238E27FC236}">
                  <a16:creationId xmlns:a16="http://schemas.microsoft.com/office/drawing/2014/main" id="{1556A118-4583-4958-098E-B24ABF0C5BE9}"/>
                </a:ext>
              </a:extLst>
            </p:cNvPr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678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567924" y="2203677"/>
            <a:ext cx="7659198" cy="2361137"/>
            <a:chOff x="567924" y="2203677"/>
            <a:chExt cx="7659198" cy="236113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FD9F0E2-7EE6-8260-C95F-22234B1DE46E}"/>
                </a:ext>
              </a:extLst>
            </p:cNvPr>
            <p:cNvCxnSpPr>
              <a:cxnSpLocks/>
            </p:cNvCxnSpPr>
            <p:nvPr/>
          </p:nvCxnSpPr>
          <p:spPr>
            <a:xfrm>
              <a:off x="3109297" y="2209156"/>
              <a:ext cx="0" cy="2319239"/>
            </a:xfrm>
            <a:prstGeom prst="line">
              <a:avLst/>
            </a:prstGeom>
            <a:ln>
              <a:solidFill>
                <a:schemeClr val="accent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FD9F0E2-7EE6-8260-C95F-22234B1DE46E}"/>
                </a:ext>
              </a:extLst>
            </p:cNvPr>
            <p:cNvCxnSpPr>
              <a:cxnSpLocks/>
            </p:cNvCxnSpPr>
            <p:nvPr/>
          </p:nvCxnSpPr>
          <p:spPr>
            <a:xfrm>
              <a:off x="567924" y="2210805"/>
              <a:ext cx="0" cy="2319239"/>
            </a:xfrm>
            <a:prstGeom prst="line">
              <a:avLst/>
            </a:prstGeom>
            <a:ln>
              <a:solidFill>
                <a:schemeClr val="accent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69F966-DD97-B5A9-85E4-3C5958527E5D}"/>
                </a:ext>
              </a:extLst>
            </p:cNvPr>
            <p:cNvCxnSpPr>
              <a:cxnSpLocks/>
            </p:cNvCxnSpPr>
            <p:nvPr/>
          </p:nvCxnSpPr>
          <p:spPr>
            <a:xfrm>
              <a:off x="5673886" y="2203677"/>
              <a:ext cx="0" cy="2319239"/>
            </a:xfrm>
            <a:prstGeom prst="line">
              <a:avLst/>
            </a:prstGeom>
            <a:ln>
              <a:solidFill>
                <a:schemeClr val="accent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82EC660-C063-FACC-DCBC-890ED818A23D}"/>
                </a:ext>
              </a:extLst>
            </p:cNvPr>
            <p:cNvCxnSpPr>
              <a:cxnSpLocks/>
            </p:cNvCxnSpPr>
            <p:nvPr/>
          </p:nvCxnSpPr>
          <p:spPr>
            <a:xfrm>
              <a:off x="8227122" y="2245575"/>
              <a:ext cx="0" cy="2319239"/>
            </a:xfrm>
            <a:prstGeom prst="line">
              <a:avLst/>
            </a:prstGeom>
            <a:ln>
              <a:solidFill>
                <a:schemeClr val="accent1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3F4F657-B33B-CC41-9B3C-A445AFBBC692}"/>
              </a:ext>
            </a:extLst>
          </p:cNvPr>
          <p:cNvSpPr txBox="1"/>
          <p:nvPr/>
        </p:nvSpPr>
        <p:spPr>
          <a:xfrm>
            <a:off x="297773" y="4604006"/>
            <a:ext cx="87014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-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7 -6 -5 -4 -3 -2 -1 </a:t>
            </a:r>
            <a:r>
              <a:rPr lang="en-US" sz="12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0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1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2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3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4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5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6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7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8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9 </a:t>
            </a:r>
            <a:r>
              <a:rPr lang="en-US" sz="8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10 11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12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13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14 15</a:t>
            </a:r>
            <a:endParaRPr lang="en-US" sz="1600" b="1" dirty="0">
              <a:latin typeface="Courier New" panose="020703090202050204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C78A38-F47B-C74E-C713-415253377F23}"/>
              </a:ext>
            </a:extLst>
          </p:cNvPr>
          <p:cNvSpPr txBox="1"/>
          <p:nvPr/>
        </p:nvSpPr>
        <p:spPr>
          <a:xfrm>
            <a:off x="297773" y="3365845"/>
            <a:ext cx="85619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-1 -1 -1 -1 -1 -1 -1 </a:t>
            </a:r>
            <a:r>
              <a:rPr lang="en-US" sz="1200" b="1" dirty="0" smtClean="0">
                <a:solidFill>
                  <a:prstClr val="black"/>
                </a:solidFill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0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0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0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0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0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0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0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1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1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1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1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1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1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1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2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2</a:t>
            </a:r>
            <a:endParaRPr lang="en-US" sz="1600" b="1" dirty="0">
              <a:latin typeface="Courier New" panose="020703090202050204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A160FD-9A8C-F241-82FC-33FE6CAE9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 and mod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9EB6757-AB27-F14C-A6B6-01E5917F67D4}"/>
              </a:ext>
            </a:extLst>
          </p:cNvPr>
          <p:cNvCxnSpPr>
            <a:cxnSpLocks/>
          </p:cNvCxnSpPr>
          <p:nvPr/>
        </p:nvCxnSpPr>
        <p:spPr>
          <a:xfrm>
            <a:off x="376341" y="4564814"/>
            <a:ext cx="8454559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FB9E13CF-16E4-9248-9F77-40D745510B36}"/>
              </a:ext>
            </a:extLst>
          </p:cNvPr>
          <p:cNvSpPr/>
          <p:nvPr/>
        </p:nvSpPr>
        <p:spPr>
          <a:xfrm>
            <a:off x="3054433" y="4528395"/>
            <a:ext cx="109728" cy="109728"/>
          </a:xfrm>
          <a:prstGeom prst="ellipse">
            <a:avLst/>
          </a:prstGeom>
          <a:solidFill>
            <a:srgbClr val="00B0F0"/>
          </a:solidFill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859147-6CBD-AA4E-B25C-666C00DD0078}"/>
              </a:ext>
            </a:extLst>
          </p:cNvPr>
          <p:cNvSpPr txBox="1"/>
          <p:nvPr/>
        </p:nvSpPr>
        <p:spPr>
          <a:xfrm>
            <a:off x="4012860" y="3593901"/>
            <a:ext cx="891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Franklin Gothic Medium"/>
                <a:cs typeface="Franklin Gothic Medium"/>
              </a:rPr>
              <a:t>x</a:t>
            </a:r>
            <a:r>
              <a:rPr lang="en-US" sz="2000" dirty="0">
                <a:solidFill>
                  <a:srgbClr val="7030A0"/>
                </a:solidFill>
                <a:latin typeface="Franklin Gothic Medium"/>
                <a:cs typeface="Franklin Gothic Medium"/>
              </a:rPr>
              <a:t> </a:t>
            </a:r>
            <a:r>
              <a:rPr lang="en-US" sz="2000" b="1" dirty="0">
                <a:latin typeface="Franklin Gothic Medium"/>
                <a:cs typeface="Franklin Gothic Medium"/>
              </a:rPr>
              <a:t>div</a:t>
            </a:r>
            <a:r>
              <a:rPr lang="en-US" sz="2000" dirty="0">
                <a:latin typeface="Franklin Gothic Medium"/>
                <a:cs typeface="Franklin Gothic Medium"/>
              </a:rPr>
              <a:t> 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A907DB-0E38-2BA3-B05C-7A2284D72139}"/>
              </a:ext>
            </a:extLst>
          </p:cNvPr>
          <p:cNvSpPr txBox="1"/>
          <p:nvPr/>
        </p:nvSpPr>
        <p:spPr>
          <a:xfrm>
            <a:off x="4313378" y="4828095"/>
            <a:ext cx="298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Franklin Gothic Medium"/>
                <a:cs typeface="Franklin Gothic Medium"/>
              </a:rPr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2B4834-4888-5D72-1CC5-C843D13D4077}"/>
              </a:ext>
            </a:extLst>
          </p:cNvPr>
          <p:cNvSpPr txBox="1"/>
          <p:nvPr/>
        </p:nvSpPr>
        <p:spPr>
          <a:xfrm>
            <a:off x="3968784" y="2483010"/>
            <a:ext cx="1024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Franklin Gothic Medium"/>
                <a:cs typeface="Franklin Gothic Medium"/>
              </a:rPr>
              <a:t>x</a:t>
            </a:r>
            <a:r>
              <a:rPr lang="en-US" sz="2000" dirty="0">
                <a:solidFill>
                  <a:srgbClr val="7030A0"/>
                </a:solidFill>
                <a:latin typeface="Franklin Gothic Medium"/>
                <a:cs typeface="Franklin Gothic Medium"/>
              </a:rPr>
              <a:t> </a:t>
            </a:r>
            <a:r>
              <a:rPr lang="en-US" b="1" dirty="0">
                <a:latin typeface="Franklin Gothic Medium"/>
                <a:cs typeface="Franklin Gothic Medium"/>
              </a:rPr>
              <a:t>mod</a:t>
            </a:r>
            <a:r>
              <a:rPr lang="en-US" sz="2000" dirty="0">
                <a:latin typeface="Franklin Gothic Medium"/>
                <a:cs typeface="Franklin Gothic Medium"/>
              </a:rPr>
              <a:t> 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F8D7D3-C368-E8EE-B147-61D26BA92045}"/>
              </a:ext>
            </a:extLst>
          </p:cNvPr>
          <p:cNvSpPr txBox="1"/>
          <p:nvPr/>
        </p:nvSpPr>
        <p:spPr>
          <a:xfrm>
            <a:off x="405173" y="2304461"/>
            <a:ext cx="84545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0  1  2  3  4  5  6 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0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1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2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3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4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5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6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0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1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2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3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4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5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6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0</a:t>
            </a:r>
            <a:r>
              <a:rPr lang="en-US" sz="1600" b="1" dirty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</a:t>
            </a:r>
            <a:r>
              <a:rPr lang="en-US" sz="1600" b="1" dirty="0" smtClean="0">
                <a:latin typeface="Courier New" panose="02070309020205020404" pitchFamily="49" charset="0"/>
                <a:ea typeface="DejaVu Sans Mono" panose="020B0609030804020204" pitchFamily="49" charset="0"/>
                <a:cs typeface="DejaVu Sans Mono" panose="020B0609030804020204" pitchFamily="49" charset="0"/>
              </a:rPr>
              <a:t> 1</a:t>
            </a:r>
            <a:endParaRPr lang="en-US" sz="1600" b="1" dirty="0">
              <a:latin typeface="Courier New" panose="02070309020205020404" pitchFamily="49" charset="0"/>
              <a:ea typeface="DejaVu Sans Mono" panose="020B0609030804020204" pitchFamily="49" charset="0"/>
              <a:cs typeface="DejaVu Sans Mono" panose="020B0609030804020204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BD463B-A5F7-A5E8-992B-8964D3D868CD}"/>
              </a:ext>
            </a:extLst>
          </p:cNvPr>
          <p:cNvSpPr txBox="1"/>
          <p:nvPr/>
        </p:nvSpPr>
        <p:spPr>
          <a:xfrm>
            <a:off x="3109297" y="1386244"/>
            <a:ext cx="3063659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Franklin Gothic Medium"/>
                <a:cs typeface="Franklin Gothic Medium"/>
              </a:rPr>
              <a:t>x</a:t>
            </a:r>
            <a:r>
              <a:rPr lang="en-US" sz="2000" dirty="0">
                <a:latin typeface="Franklin Gothic Medium"/>
                <a:cs typeface="Franklin Gothic Medium"/>
              </a:rPr>
              <a:t> = 7 ·</a:t>
            </a:r>
            <a:r>
              <a:rPr lang="en-US" sz="2000" dirty="0">
                <a:solidFill>
                  <a:schemeClr val="accent1"/>
                </a:solidFill>
                <a:latin typeface="Franklin Gothic Medium"/>
                <a:cs typeface="Franklin Gothic Medium"/>
              </a:rPr>
              <a:t> </a:t>
            </a:r>
            <a:r>
              <a:rPr lang="en-US" sz="2000" dirty="0">
                <a:latin typeface="Franklin Gothic Medium"/>
                <a:cs typeface="Franklin Gothic Medium"/>
              </a:rPr>
              <a:t>(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Franklin Gothic Medium"/>
                <a:cs typeface="Franklin Gothic Medium"/>
              </a:rPr>
              <a:t>x</a:t>
            </a:r>
            <a:r>
              <a:rPr lang="en-US" sz="2000" dirty="0">
                <a:latin typeface="Franklin Gothic Medium"/>
                <a:cs typeface="Franklin Gothic Medium"/>
              </a:rPr>
              <a:t> div 7) + (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Franklin Gothic Medium"/>
                <a:cs typeface="Franklin Gothic Medium"/>
              </a:rPr>
              <a:t>x</a:t>
            </a:r>
            <a:r>
              <a:rPr lang="en-US" sz="2000" dirty="0">
                <a:latin typeface="Franklin Gothic Medium"/>
                <a:cs typeface="Franklin Gothic Medium"/>
              </a:rPr>
              <a:t> mod 7)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74226" y="4843484"/>
            <a:ext cx="8371304" cy="369332"/>
            <a:chOff x="174226" y="4843484"/>
            <a:chExt cx="8371304" cy="36933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0B9E7D5-FB80-6BAE-BDDC-0BAA46AFA791}"/>
                </a:ext>
              </a:extLst>
            </p:cNvPr>
            <p:cNvSpPr txBox="1"/>
            <p:nvPr/>
          </p:nvSpPr>
          <p:spPr>
            <a:xfrm>
              <a:off x="5375567" y="4843484"/>
              <a:ext cx="596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Franklin Gothic Medium"/>
                  <a:cs typeface="Franklin Gothic Medium"/>
                </a:rPr>
                <a:t>7 · 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5FDAB92-7422-4263-440F-E8CF7BCCD49D}"/>
                </a:ext>
              </a:extLst>
            </p:cNvPr>
            <p:cNvSpPr txBox="1"/>
            <p:nvPr/>
          </p:nvSpPr>
          <p:spPr>
            <a:xfrm>
              <a:off x="7948892" y="4843484"/>
              <a:ext cx="596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Franklin Gothic Medium"/>
                  <a:cs typeface="Franklin Gothic Medium"/>
                </a:rPr>
                <a:t>7 · 2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C426B47-0A28-EE68-C7D2-A3C4A2F3CA99}"/>
                </a:ext>
              </a:extLst>
            </p:cNvPr>
            <p:cNvSpPr txBox="1"/>
            <p:nvPr/>
          </p:nvSpPr>
          <p:spPr>
            <a:xfrm>
              <a:off x="2802242" y="4843484"/>
              <a:ext cx="596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Franklin Gothic Medium"/>
                  <a:cs typeface="Franklin Gothic Medium"/>
                </a:rPr>
                <a:t>7 · 0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C426B47-0A28-EE68-C7D2-A3C4A2F3CA99}"/>
                </a:ext>
              </a:extLst>
            </p:cNvPr>
            <p:cNvSpPr txBox="1"/>
            <p:nvPr/>
          </p:nvSpPr>
          <p:spPr>
            <a:xfrm>
              <a:off x="174226" y="4843484"/>
              <a:ext cx="7873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  <a:latin typeface="Franklin Gothic Medium"/>
                  <a:cs typeface="Franklin Gothic Medium"/>
                </a:rPr>
                <a:t>7 · </a:t>
              </a:r>
              <a:r>
                <a:rPr lang="en-US" dirty="0" smtClean="0">
                  <a:solidFill>
                    <a:schemeClr val="accent1"/>
                  </a:solidFill>
                  <a:latin typeface="Franklin Gothic Medium"/>
                  <a:cs typeface="Franklin Gothic Medium"/>
                </a:rPr>
                <a:t>(-1)</a:t>
              </a:r>
              <a:endParaRPr lang="en-US" dirty="0">
                <a:solidFill>
                  <a:schemeClr val="accent1"/>
                </a:solidFill>
                <a:latin typeface="Franklin Gothic Medium"/>
                <a:cs typeface="Franklin Gothic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387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2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Franklin Gothic Medium" pitchFamily="34" charset="0"/>
              </a:rPr>
              <a:t>Last class: Even </a:t>
            </a:r>
            <a:r>
              <a:rPr lang="en-US" dirty="0">
                <a:latin typeface="Franklin Gothic Medium" pitchFamily="34" charset="0"/>
              </a:rPr>
              <a:t>and Odd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258" y="1374423"/>
            <a:ext cx="8229600" cy="483076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Prove 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“</a:t>
            </a: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The sum of two odd numbers is even.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solidFill>
                <a:srgbClr val="7030A0"/>
              </a:solidFill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sz="14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b="1" dirty="0">
                <a:latin typeface="Calibri" charset="0"/>
                <a:sym typeface="Symbol" charset="0"/>
              </a:rPr>
              <a:t>Proof:</a:t>
            </a:r>
            <a:r>
              <a:rPr lang="en-US" sz="2800" dirty="0">
                <a:latin typeface="Calibri" charset="0"/>
                <a:sym typeface="Symbol" charset="0"/>
              </a:rPr>
              <a:t>   Let x and y be arbitrary integers.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 charset="0"/>
                <a:sym typeface="Symbol" charset="0"/>
              </a:rPr>
              <a:t>Suppose that both are odd. Then, we have x = 2a+1 for some integer a and y = 2b+1 for some integer b. Their sum is </a:t>
            </a:r>
            <a:r>
              <a:rPr lang="en-US" sz="2800" dirty="0" err="1">
                <a:latin typeface="Calibri" charset="0"/>
                <a:sym typeface="Symbol" charset="0"/>
              </a:rPr>
              <a:t>x+y</a:t>
            </a:r>
            <a:r>
              <a:rPr lang="en-US" sz="2800" dirty="0">
                <a:latin typeface="Calibri" charset="0"/>
                <a:sym typeface="Symbol" charset="0"/>
              </a:rPr>
              <a:t> = (2a+1) + (2b+1) = 2a+2b+2 = 2(a+b+1), so </a:t>
            </a:r>
            <a:r>
              <a:rPr lang="en-US" sz="2800" dirty="0" err="1">
                <a:latin typeface="Calibri" charset="0"/>
                <a:sym typeface="Symbol" charset="0"/>
              </a:rPr>
              <a:t>x+y</a:t>
            </a:r>
            <a:r>
              <a:rPr lang="en-US" sz="2800" dirty="0">
                <a:latin typeface="Calibri" charset="0"/>
                <a:sym typeface="Symbol" charset="0"/>
              </a:rPr>
              <a:t> is, by definition, even.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 charset="0"/>
                <a:sym typeface="Symbol" charset="0"/>
              </a:rPr>
              <a:t>Since x and y were arbitrary, the sum of any two odd integers is even.</a:t>
            </a:r>
            <a:endParaRPr lang="en-US" sz="2800" b="1" dirty="0">
              <a:latin typeface="Calibri" charset="0"/>
              <a:sym typeface="Symbol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945986" y="34424"/>
            <a:ext cx="2118361" cy="846856"/>
            <a:chOff x="624840" y="3139691"/>
            <a:chExt cx="4788319" cy="91915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ounded Rectangle 6"/>
                <p:cNvSpPr/>
                <p:nvPr/>
              </p:nvSpPr>
              <p:spPr>
                <a:xfrm>
                  <a:off x="624842" y="3311187"/>
                  <a:ext cx="4788317" cy="74765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1400" dirty="0">
                      <a:ea typeface="ＭＳ Ｐゴシック" pitchFamily="-111" charset="-128"/>
                      <a:sym typeface="Symbol"/>
                    </a:rPr>
                    <a:t>Even(x)  </a:t>
                  </a:r>
                  <a14:m>
                    <m:oMath xmlns:m="http://schemas.openxmlformats.org/officeDocument/2006/math">
                      <m:r>
                        <a:rPr lang="en-US" sz="14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14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14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14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=2</m:t>
                          </m:r>
                          <m:r>
                            <a:rPr lang="en-US" sz="14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𝑦</m:t>
                          </m:r>
                        </m:e>
                      </m:d>
                    </m:oMath>
                  </a14:m>
                  <a:endParaRPr lang="en-US" sz="1400" b="0" dirty="0">
                    <a:ea typeface="ＭＳ Ｐゴシック" pitchFamily="-111" charset="-128"/>
                    <a:sym typeface="Symbol"/>
                  </a:endParaRPr>
                </a:p>
                <a:p>
                  <a:r>
                    <a:rPr lang="en-US" sz="1400" dirty="0">
                      <a:ea typeface="ＭＳ Ｐゴシック" pitchFamily="-111" charset="-128"/>
                      <a:sym typeface="Symbol"/>
                    </a:rPr>
                    <a:t>Odd(x)  </a:t>
                  </a:r>
                  <a14:m>
                    <m:oMath xmlns:m="http://schemas.openxmlformats.org/officeDocument/2006/math">
                      <m:r>
                        <a:rPr lang="en-US" sz="14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14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14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a:rPr lang="en-US" sz="14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𝑥</m:t>
                      </m:r>
                      <m:r>
                        <a:rPr lang="en-US" sz="14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=2</m:t>
                      </m:r>
                      <m:r>
                        <a:rPr lang="en-US" sz="14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𝑦</m:t>
                      </m:r>
                      <m:r>
                        <a:rPr lang="en-US" sz="14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+1</m:t>
                      </m:r>
                      <m:r>
                        <a:rPr lang="en-US" sz="14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1400" dirty="0"/>
                </a:p>
                <a:p>
                  <a:endParaRPr lang="en-US" sz="1600" dirty="0"/>
                </a:p>
              </p:txBody>
            </p:sp>
          </mc:Choice>
          <mc:Fallback xmlns="">
            <p:sp>
              <p:nvSpPr>
                <p:cNvPr id="7" name="Rounded Rectangle 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2" y="3311187"/>
                  <a:ext cx="4788317" cy="747659"/>
                </a:xfrm>
                <a:prstGeom prst="roundRect">
                  <a:avLst/>
                </a:prstGeom>
                <a:blipFill>
                  <a:blip r:embed="rId2"/>
                  <a:stretch>
                    <a:fillRect l="-2557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Round Same Side Corner Rectangle 8"/>
            <p:cNvSpPr/>
            <p:nvPr/>
          </p:nvSpPr>
          <p:spPr>
            <a:xfrm>
              <a:off x="624840" y="3139691"/>
              <a:ext cx="4788319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1400" b="1" dirty="0"/>
                <a:t>Predicate Definitions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153359" y="173178"/>
            <a:ext cx="1808570" cy="59747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1" name="Rounded Rectangle 10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1600" dirty="0"/>
                <a:t>Integers</a:t>
              </a:r>
            </a:p>
          </p:txBody>
        </p:sp>
        <p:sp>
          <p:nvSpPr>
            <p:cNvPr id="12" name="Round Same Side Corner Rectangle 11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1400" b="1" dirty="0"/>
                <a:t>Domain of Discourse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3E86A30-2FAB-234C-B041-61755C958DC3}"/>
              </a:ext>
            </a:extLst>
          </p:cNvPr>
          <p:cNvSpPr>
            <a:spLocks noChangeAspect="1"/>
          </p:cNvSpPr>
          <p:nvPr/>
        </p:nvSpPr>
        <p:spPr>
          <a:xfrm>
            <a:off x="3136546" y="5042771"/>
            <a:ext cx="18288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597B5E-A2BD-2D42-B006-F28873D22B85}"/>
              </a:ext>
            </a:extLst>
          </p:cNvPr>
          <p:cNvSpPr txBox="1"/>
          <p:nvPr/>
        </p:nvSpPr>
        <p:spPr>
          <a:xfrm>
            <a:off x="2065865" y="5744421"/>
            <a:ext cx="50122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x y ((Odd(x) </a:t>
            </a:r>
            <a:r>
              <a:rPr lang="en-US" sz="2400" dirty="0">
                <a:solidFill>
                  <a:srgbClr val="C00000"/>
                </a:solidFill>
                <a:latin typeface="Cambria Math" charset="0"/>
                <a:ea typeface="Cambria Math" charset="0"/>
                <a:cs typeface="Cambria Math" charset="0"/>
                <a:sym typeface="Symbol" charset="0"/>
              </a:rPr>
              <a:t>∧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 Odd(y))Even(</a:t>
            </a:r>
            <a:r>
              <a:rPr lang="en-US" sz="2400" dirty="0" err="1">
                <a:solidFill>
                  <a:srgbClr val="C00000"/>
                </a:solidFill>
                <a:cs typeface="Arial" pitchFamily="34" charset="0"/>
                <a:sym typeface="Symbol" charset="0"/>
              </a:rPr>
              <a:t>x+y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)</a:t>
            </a:r>
            <a:r>
              <a:rPr lang="en-US" sz="2400" dirty="0">
                <a:solidFill>
                  <a:srgbClr val="C00000"/>
                </a:solidFill>
              </a:rPr>
              <a:t>)</a:t>
            </a:r>
            <a:r>
              <a:rPr lang="en-US" sz="2400" dirty="0">
                <a:solidFill>
                  <a:srgbClr val="C00000"/>
                </a:solidFill>
                <a:latin typeface="Franklin Gothic Medium"/>
                <a:cs typeface="Franklin Gothic Medium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4029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ranklin Gothic Medium" pitchFamily="34" charset="0"/>
              </a:rPr>
              <a:t>Rational Numbers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Franklin Gothic Medium" pitchFamily="34" charset="0"/>
              </a:rPr>
              <a:t>A real number </a:t>
            </a:r>
            <a:r>
              <a:rPr lang="en-US" sz="2800" dirty="0">
                <a:solidFill>
                  <a:srgbClr val="0070C0"/>
                </a:solidFill>
                <a:latin typeface="Franklin Gothic Medium" pitchFamily="34" charset="0"/>
              </a:rPr>
              <a:t>x</a:t>
            </a:r>
            <a:r>
              <a:rPr lang="en-US" sz="2800" dirty="0">
                <a:latin typeface="Franklin Gothic Medium" pitchFamily="34" charset="0"/>
              </a:rPr>
              <a:t> is </a:t>
            </a:r>
            <a:r>
              <a:rPr lang="en-US" sz="2800" i="1" dirty="0">
                <a:latin typeface="Franklin Gothic Medium" pitchFamily="34" charset="0"/>
              </a:rPr>
              <a:t>rational</a:t>
            </a:r>
            <a:r>
              <a:rPr lang="en-US" sz="2800" dirty="0">
                <a:latin typeface="Franklin Gothic Medium" pitchFamily="34" charset="0"/>
              </a:rPr>
              <a:t> </a:t>
            </a:r>
            <a:r>
              <a:rPr lang="en-US" sz="2800" dirty="0" err="1">
                <a:latin typeface="Franklin Gothic Medium" pitchFamily="34" charset="0"/>
              </a:rPr>
              <a:t>iff</a:t>
            </a:r>
            <a:r>
              <a:rPr lang="en-US" sz="2800" dirty="0">
                <a:latin typeface="Franklin Gothic Medium" pitchFamily="34" charset="0"/>
              </a:rPr>
              <a:t> there exist integers </a:t>
            </a:r>
            <a:r>
              <a:rPr lang="en-US" sz="2800" dirty="0">
                <a:solidFill>
                  <a:srgbClr val="0070C0"/>
                </a:solidFill>
                <a:latin typeface="Franklin Gothic Medium" pitchFamily="34" charset="0"/>
              </a:rPr>
              <a:t>a</a:t>
            </a:r>
            <a:r>
              <a:rPr lang="en-US" sz="2800" dirty="0">
                <a:latin typeface="Franklin Gothic Medium" pitchFamily="34" charset="0"/>
              </a:rPr>
              <a:t> and </a:t>
            </a:r>
            <a:r>
              <a:rPr lang="en-US" sz="2800" dirty="0">
                <a:solidFill>
                  <a:srgbClr val="0070C0"/>
                </a:solidFill>
                <a:latin typeface="Franklin Gothic Medium" pitchFamily="34" charset="0"/>
              </a:rPr>
              <a:t>b</a:t>
            </a:r>
            <a:r>
              <a:rPr lang="en-US" sz="2800" dirty="0">
                <a:latin typeface="Franklin Gothic Medium" pitchFamily="34" charset="0"/>
              </a:rPr>
              <a:t> with </a:t>
            </a:r>
            <a:r>
              <a:rPr lang="en-US" sz="2800" dirty="0">
                <a:solidFill>
                  <a:srgbClr val="0070C0"/>
                </a:solidFill>
                <a:latin typeface="Franklin Gothic Medium" pitchFamily="34" charset="0"/>
              </a:rPr>
              <a:t>b</a:t>
            </a:r>
            <a:r>
              <a:rPr lang="en-US" sz="2800" dirty="0">
                <a:solidFill>
                  <a:srgbClr val="0070C0"/>
                </a:solidFill>
                <a:latin typeface="Franklin Gothic Medium" pitchFamily="34" charset="0"/>
                <a:sym typeface="Symbol" charset="0"/>
              </a:rPr>
              <a:t>0</a:t>
            </a:r>
            <a:r>
              <a:rPr lang="en-US" sz="2800" dirty="0">
                <a:latin typeface="Franklin Gothic Medium" pitchFamily="34" charset="0"/>
                <a:sym typeface="Symbol" charset="0"/>
              </a:rPr>
              <a:t>  such that </a:t>
            </a:r>
            <a:r>
              <a:rPr lang="en-US" sz="2800" dirty="0">
                <a:solidFill>
                  <a:srgbClr val="0070C0"/>
                </a:solidFill>
                <a:latin typeface="Franklin Gothic Medium" pitchFamily="34" charset="0"/>
                <a:sym typeface="Symbol" charset="0"/>
              </a:rPr>
              <a:t>x=a/b</a:t>
            </a:r>
            <a:r>
              <a:rPr lang="en-US" sz="2800" dirty="0">
                <a:latin typeface="Franklin Gothic Medium" pitchFamily="34" charset="0"/>
                <a:sym typeface="Symbol" charset="0"/>
              </a:rPr>
              <a:t>.</a:t>
            </a:r>
          </a:p>
          <a:p>
            <a:endParaRPr lang="en-US" dirty="0">
              <a:latin typeface="Calibri" charset="0"/>
              <a:sym typeface="Symbol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66496" y="2367214"/>
            <a:ext cx="84452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rgbClr val="C00000"/>
                </a:solidFill>
                <a:ea typeface="ＭＳ Ｐゴシック" pitchFamily="-111" charset="-128"/>
              </a:rPr>
              <a:t>Rational(x) </a:t>
            </a:r>
            <a:r>
              <a:rPr lang="en-US" sz="2400" dirty="0">
                <a:solidFill>
                  <a:srgbClr val="C00000"/>
                </a:solidFill>
                <a:ea typeface="ＭＳ Ｐゴシック" pitchFamily="-111" charset="-128"/>
                <a:sym typeface="Symbol"/>
              </a:rPr>
              <a:t>:=</a:t>
            </a:r>
            <a:r>
              <a:rPr lang="en-US" sz="2400" b="1" dirty="0">
                <a:solidFill>
                  <a:srgbClr val="C00000"/>
                </a:solidFill>
                <a:ea typeface="ＭＳ Ｐゴシック" pitchFamily="-111" charset="-128"/>
                <a:sym typeface="Symbol"/>
              </a:rPr>
              <a:t> </a:t>
            </a:r>
            <a:r>
              <a:rPr lang="en-US" sz="2400" dirty="0">
                <a:solidFill>
                  <a:srgbClr val="C00000"/>
                </a:solidFill>
                <a:ea typeface="ＭＳ Ｐゴシック" pitchFamily="-111" charset="-128"/>
                <a:sym typeface="Symbol"/>
              </a:rPr>
              <a:t>a </a:t>
            </a:r>
            <a:r>
              <a:rPr lang="en-US" sz="2400" b="1" dirty="0">
                <a:solidFill>
                  <a:srgbClr val="C00000"/>
                </a:solidFill>
                <a:ea typeface="ＭＳ Ｐゴシック" pitchFamily="-111" charset="-128"/>
                <a:sym typeface="Symbol"/>
              </a:rPr>
              <a:t></a:t>
            </a:r>
            <a:r>
              <a:rPr lang="en-US" sz="2400" dirty="0">
                <a:solidFill>
                  <a:srgbClr val="C00000"/>
                </a:solidFill>
                <a:ea typeface="ＭＳ Ｐゴシック" pitchFamily="-111" charset="-128"/>
                <a:sym typeface="Symbol"/>
              </a:rPr>
              <a:t>b (((Integer(a)  Integer(b))  (x=a/b))  b0)    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2" name="Rounded Rectangle 11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Real Numbers</a:t>
              </a:r>
            </a:p>
          </p:txBody>
        </p:sp>
        <p:sp>
          <p:nvSpPr>
            <p:cNvPr id="13" name="Round Same Side Corner Rectangle 12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300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Medium" pitchFamily="34" charset="0"/>
              </a:rPr>
              <a:t>Rationality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585" y="1728139"/>
            <a:ext cx="8229600" cy="4830763"/>
          </a:xfrm>
        </p:spPr>
        <p:txBody>
          <a:bodyPr/>
          <a:lstStyle/>
          <a:p>
            <a:pPr marL="0" lvl="1" indent="0">
              <a:buNone/>
            </a:pP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Prove: </a:t>
            </a:r>
            <a:r>
              <a:rPr lang="ja-JP" altLang="en-US" sz="240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“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The product of two </a:t>
            </a:r>
            <a:r>
              <a:rPr lang="en-US" dirty="0" err="1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rationals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 is rational</a:t>
            </a:r>
            <a:r>
              <a:rPr lang="en-US" sz="24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.</a:t>
            </a:r>
            <a:r>
              <a:rPr lang="ja-JP" altLang="en-US" sz="240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solidFill>
                <a:srgbClr val="7030A0"/>
              </a:solidFill>
              <a:latin typeface="Franklin Gothic Medium" pitchFamily="34" charset="0"/>
              <a:sym typeface="Symbol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937260" y="1028154"/>
            <a:ext cx="7447788" cy="699985"/>
            <a:chOff x="624840" y="3139691"/>
            <a:chExt cx="5318760" cy="69998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ounded Rectangle 5"/>
                <p:cNvSpPr/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Rational(x) :=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𝑎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𝑏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</m:e>
                      </m:d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/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≠0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2000" b="0" dirty="0">
                    <a:ea typeface="ＭＳ Ｐゴシック" pitchFamily="-111" charset="-128"/>
                    <a:sym typeface="Symbol"/>
                  </a:endParaRPr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6" name="Rounded Rectangle 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blipFill>
                  <a:blip r:embed="rId3"/>
                  <a:stretch>
                    <a:fillRect l="-1356" r="-169" b="-9091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Round Same Side Corner Rectangle 6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0" name="Rounded Rectangle 9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Real Numbers</a:t>
              </a:r>
            </a:p>
          </p:txBody>
        </p:sp>
        <p:sp>
          <p:nvSpPr>
            <p:cNvPr id="11" name="Round Same Side Corner Rectangle 10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21565" y="2218616"/>
            <a:ext cx="9112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Franklin Gothic Medium"/>
                <a:cs typeface="Franklin Gothic Medium"/>
              </a:rPr>
              <a:t>	Formally, prove 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x y ((Rational(x) </a:t>
            </a:r>
            <a:r>
              <a:rPr lang="en-US" sz="2400" dirty="0">
                <a:solidFill>
                  <a:srgbClr val="C00000"/>
                </a:solidFill>
                <a:latin typeface="Cambria Math" charset="0"/>
                <a:ea typeface="Cambria Math" charset="0"/>
                <a:cs typeface="Cambria Math" charset="0"/>
                <a:sym typeface="Symbol" charset="0"/>
              </a:rPr>
              <a:t>∧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 Rational(y))  Rational(</a:t>
            </a:r>
            <a:r>
              <a:rPr lang="en-US" sz="2400" dirty="0" err="1">
                <a:solidFill>
                  <a:srgbClr val="C00000"/>
                </a:solidFill>
                <a:cs typeface="Arial" pitchFamily="34" charset="0"/>
                <a:sym typeface="Symbol" charset="0"/>
              </a:rPr>
              <a:t>xy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)</a:t>
            </a:r>
            <a:r>
              <a:rPr lang="en-US" sz="2400" dirty="0">
                <a:solidFill>
                  <a:srgbClr val="C00000"/>
                </a:solidFill>
                <a:latin typeface="Franklin Gothic Medium"/>
                <a:cs typeface="Arial" pitchFamily="34" charset="0"/>
                <a:sym typeface="Symbol" charset="0"/>
              </a:rPr>
              <a:t>)</a:t>
            </a:r>
            <a:endParaRPr lang="en-US" sz="2400" dirty="0">
              <a:solidFill>
                <a:srgbClr val="C00000"/>
              </a:solidFill>
              <a:latin typeface="Franklin Gothic Medium"/>
              <a:cs typeface="Franklin Gothic Medium"/>
            </a:endParaRPr>
          </a:p>
        </p:txBody>
      </p:sp>
    </p:spTree>
    <p:extLst>
      <p:ext uri="{BB962C8B-B14F-4D97-AF65-F5344CB8AC3E}">
        <p14:creationId xmlns:p14="http://schemas.microsoft.com/office/powerpoint/2010/main" val="44744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Medium" pitchFamily="34" charset="0"/>
              </a:rPr>
              <a:t>Rationality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585" y="1728139"/>
            <a:ext cx="8273336" cy="4830763"/>
          </a:xfrm>
        </p:spPr>
        <p:txBody>
          <a:bodyPr/>
          <a:lstStyle/>
          <a:p>
            <a:pPr marL="0" lvl="1" indent="0">
              <a:buNone/>
            </a:pP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Prove: 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“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The product of two </a:t>
            </a:r>
            <a:r>
              <a:rPr lang="en-US" dirty="0" err="1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rationals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 is rational</a:t>
            </a: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.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solidFill>
                <a:srgbClr val="7030A0"/>
              </a:solidFill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1000" dirty="0">
                <a:latin typeface="Franklin Gothic Medium" pitchFamily="34" charset="0"/>
                <a:sym typeface="Symbol" charset="0"/>
              </a:rPr>
              <a:t> </a:t>
            </a:r>
            <a:endParaRPr lang="en-US" sz="10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b="1" dirty="0">
                <a:latin typeface="Calibri"/>
                <a:cs typeface="Calibri"/>
                <a:sym typeface="Symbol" charset="0"/>
              </a:rPr>
              <a:t>Proof:</a:t>
            </a:r>
            <a:r>
              <a:rPr lang="en-US" sz="2800" dirty="0">
                <a:latin typeface="Calibri"/>
                <a:cs typeface="Calibri"/>
                <a:sym typeface="Symbol" charset="0"/>
              </a:rPr>
              <a:t> Let x and y be arbitrary reals.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cs typeface="Calibri"/>
                <a:sym typeface="Symbol" charset="0"/>
              </a:rPr>
              <a:t>Suppose x and y are rational.</a:t>
            </a:r>
          </a:p>
          <a:p>
            <a:pPr marL="0" indent="0">
              <a:buFont typeface="Arial" charset="0"/>
              <a:buNone/>
            </a:pPr>
            <a:endParaRPr lang="en-US" sz="2800" dirty="0" smtClean="0">
              <a:latin typeface="Calibri"/>
              <a:ea typeface="ＭＳ Ｐゴシック" pitchFamily="-111" charset="-128"/>
              <a:cs typeface="Calibri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sz="2400" dirty="0">
              <a:latin typeface="Calibri"/>
              <a:ea typeface="ＭＳ Ｐゴシック" pitchFamily="-111" charset="-128"/>
              <a:cs typeface="Calibri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sz="2800" dirty="0">
              <a:latin typeface="Calibri"/>
              <a:ea typeface="ＭＳ Ｐゴシック" pitchFamily="-111" charset="-128"/>
              <a:cs typeface="Calibri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 charset="0"/>
              </a:rPr>
              <a:t>Thus,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 charset="0"/>
              </a:rPr>
              <a:t>xy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 charset="0"/>
              </a:rPr>
              <a:t> is rational.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Since x and y were arbitrary, we have shown that the product of any two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rationals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is rational.</a:t>
            </a:r>
            <a:endParaRPr lang="en-US" sz="2800" dirty="0">
              <a:latin typeface="Calibri"/>
              <a:cs typeface="Calibri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dirty="0">
              <a:latin typeface="Calibri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0" name="Rounded Rectangle 9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Real Numbers</a:t>
              </a:r>
            </a:p>
          </p:txBody>
        </p:sp>
        <p:sp>
          <p:nvSpPr>
            <p:cNvPr id="11" name="Round Same Side Corner Rectangle 10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  <p:sp>
        <p:nvSpPr>
          <p:cNvPr id="15" name="Rectangle 14"/>
          <p:cNvSpPr>
            <a:spLocks noChangeAspect="1"/>
          </p:cNvSpPr>
          <p:nvPr/>
        </p:nvSpPr>
        <p:spPr>
          <a:xfrm>
            <a:off x="6450774" y="6127932"/>
            <a:ext cx="18288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0EBCE4F-F073-684A-A7EB-6E42813C1E63}"/>
              </a:ext>
            </a:extLst>
          </p:cNvPr>
          <p:cNvGrpSpPr/>
          <p:nvPr/>
        </p:nvGrpSpPr>
        <p:grpSpPr>
          <a:xfrm>
            <a:off x="937260" y="1028154"/>
            <a:ext cx="7447788" cy="699985"/>
            <a:chOff x="624840" y="3139691"/>
            <a:chExt cx="5318760" cy="69998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7004689C-3869-E54D-80AB-6D98E899E89E}"/>
                    </a:ext>
                  </a:extLst>
                </p:cNvPr>
                <p:cNvSpPr/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Rational(x) :=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𝑎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𝑏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</m:e>
                      </m:d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/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≠0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2000" b="0" dirty="0">
                    <a:ea typeface="ＭＳ Ｐゴシック" pitchFamily="-111" charset="-128"/>
                    <a:sym typeface="Symbol"/>
                  </a:endParaRPr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7004689C-3869-E54D-80AB-6D98E899E89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blipFill>
                  <a:blip r:embed="rId3"/>
                  <a:stretch>
                    <a:fillRect l="-1356" r="-169" b="-9091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Round Same Side Corner Rectangle 13">
              <a:extLst>
                <a:ext uri="{FF2B5EF4-FFF2-40B4-BE49-F238E27FC236}">
                  <a16:creationId xmlns:a16="http://schemas.microsoft.com/office/drawing/2014/main" id="{82A1FC2C-FECE-A845-BF18-25E1269A2D3D}"/>
                </a:ext>
              </a:extLst>
            </p:cNvPr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sp>
        <p:nvSpPr>
          <p:cNvPr id="2" name="Rectangle 1"/>
          <p:cNvSpPr/>
          <p:nvPr/>
        </p:nvSpPr>
        <p:spPr>
          <a:xfrm>
            <a:off x="1014151" y="6389474"/>
            <a:ext cx="67499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x y ((Rational(x) </a:t>
            </a:r>
            <a:r>
              <a:rPr lang="en-US" sz="2400" dirty="0">
                <a:solidFill>
                  <a:srgbClr val="C00000"/>
                </a:solidFill>
                <a:latin typeface="Cambria Math" charset="0"/>
                <a:ea typeface="Cambria Math" charset="0"/>
                <a:cs typeface="Cambria Math" charset="0"/>
                <a:sym typeface="Symbol" charset="0"/>
              </a:rPr>
              <a:t>∧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 Rational(y))  Rational(</a:t>
            </a:r>
            <a:r>
              <a:rPr lang="en-US" sz="2400" dirty="0" err="1">
                <a:solidFill>
                  <a:srgbClr val="C00000"/>
                </a:solidFill>
                <a:cs typeface="Arial" pitchFamily="34" charset="0"/>
                <a:sym typeface="Symbol" charset="0"/>
              </a:rPr>
              <a:t>xy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)</a:t>
            </a:r>
            <a:r>
              <a:rPr lang="en-US" sz="2400" dirty="0">
                <a:solidFill>
                  <a:srgbClr val="C00000"/>
                </a:solidFill>
                <a:latin typeface="Franklin Gothic Medium"/>
                <a:cs typeface="Arial" pitchFamily="34" charset="0"/>
                <a:sym typeface="Symbol" charset="0"/>
              </a:rPr>
              <a:t>)</a:t>
            </a:r>
            <a:endParaRPr lang="en-US" sz="2400" dirty="0">
              <a:solidFill>
                <a:srgbClr val="C00000"/>
              </a:solidFill>
              <a:latin typeface="Franklin Gothic Medium"/>
              <a:cs typeface="Franklin Gothic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27044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Medium" pitchFamily="34" charset="0"/>
              </a:rPr>
              <a:t>Rationality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585" y="1728139"/>
            <a:ext cx="8273336" cy="4830763"/>
          </a:xfrm>
        </p:spPr>
        <p:txBody>
          <a:bodyPr/>
          <a:lstStyle/>
          <a:p>
            <a:pPr marL="0" lvl="1" indent="0">
              <a:buNone/>
            </a:pP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Prove: 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“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The product of two </a:t>
            </a:r>
            <a:r>
              <a:rPr lang="en-US" dirty="0" err="1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rationals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 is rational</a:t>
            </a: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.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solidFill>
                <a:srgbClr val="7030A0"/>
              </a:solidFill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1000" dirty="0">
                <a:latin typeface="Franklin Gothic Medium" pitchFamily="34" charset="0"/>
                <a:sym typeface="Symbol" charset="0"/>
              </a:rPr>
              <a:t> </a:t>
            </a:r>
            <a:endParaRPr lang="en-US" sz="10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b="1" dirty="0">
                <a:latin typeface="Calibri"/>
                <a:cs typeface="Calibri"/>
                <a:sym typeface="Symbol" charset="0"/>
              </a:rPr>
              <a:t>Proof:</a:t>
            </a:r>
            <a:r>
              <a:rPr lang="en-US" sz="2800" dirty="0">
                <a:latin typeface="Calibri"/>
                <a:cs typeface="Calibri"/>
                <a:sym typeface="Symbol" charset="0"/>
              </a:rPr>
              <a:t> Let x and y be arbitrary </a:t>
            </a:r>
            <a:r>
              <a:rPr lang="en-US" sz="2800" dirty="0" err="1">
                <a:latin typeface="Calibri"/>
                <a:cs typeface="Calibri"/>
                <a:sym typeface="Symbol" charset="0"/>
              </a:rPr>
              <a:t>rationals</a:t>
            </a:r>
            <a:r>
              <a:rPr lang="en-US" sz="2800" dirty="0">
                <a:latin typeface="Calibri"/>
                <a:cs typeface="Calibri"/>
                <a:sym typeface="Symbol" charset="0"/>
              </a:rPr>
              <a:t>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solidFill>
                  <a:schemeClr val="bg1"/>
                </a:solidFill>
                <a:latin typeface="Calibri"/>
                <a:cs typeface="Calibri"/>
                <a:sym typeface="Symbol" charset="0"/>
              </a:rPr>
              <a:t>Then, x = a/b for some integers a, b, where 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b0, and</a:t>
            </a:r>
            <a:b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</a:b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y = c/d for some integers c</a:t>
            </a:r>
            <a:r>
              <a:rPr lang="en-US" sz="2800" dirty="0" smtClean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, d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, where d0. 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Multiplying, we get that </a:t>
            </a:r>
            <a:r>
              <a:rPr lang="en-US" sz="2800" dirty="0" err="1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xy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= (a/b)(c/d) = (ac)/(bd). </a:t>
            </a:r>
            <a:endParaRPr lang="en-US" sz="2800" dirty="0" smtClean="0">
              <a:solidFill>
                <a:schemeClr val="bg1"/>
              </a:solidFill>
              <a:latin typeface="Calibri"/>
              <a:ea typeface="ＭＳ Ｐゴシック" pitchFamily="-111" charset="-128"/>
              <a:cs typeface="Calibri"/>
              <a:sym typeface="Symbol"/>
            </a:endParaRPr>
          </a:p>
          <a:p>
            <a:pPr marL="0" indent="0">
              <a:buFont typeface="Arial" charset="0"/>
              <a:buNone/>
            </a:pPr>
            <a:r>
              <a:rPr lang="en-US" sz="2800" dirty="0" smtClean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Now ac 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and </a:t>
            </a:r>
            <a:r>
              <a:rPr lang="en-US" sz="2800" dirty="0" err="1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bd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are integers. </a:t>
            </a:r>
            <a:r>
              <a:rPr lang="en-US" sz="2800" dirty="0" smtClean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Also, since 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b 0 and d0 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Thus, </a:t>
            </a:r>
            <a:r>
              <a:rPr lang="en-US" sz="2800" dirty="0" err="1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xy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 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is rational.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Since x and y were arbitrary, we have shown that the product of any two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rationals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is rational.</a:t>
            </a:r>
            <a:endParaRPr lang="en-US" sz="2800" dirty="0">
              <a:latin typeface="Calibri"/>
              <a:cs typeface="Calibri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dirty="0">
              <a:latin typeface="Calibri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0" name="Rounded Rectangle 9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Real Numbers</a:t>
              </a:r>
            </a:p>
          </p:txBody>
        </p:sp>
        <p:sp>
          <p:nvSpPr>
            <p:cNvPr id="11" name="Round Same Side Corner Rectangle 10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  <p:sp>
        <p:nvSpPr>
          <p:cNvPr id="15" name="Rectangle 14"/>
          <p:cNvSpPr>
            <a:spLocks noChangeAspect="1"/>
          </p:cNvSpPr>
          <p:nvPr/>
        </p:nvSpPr>
        <p:spPr>
          <a:xfrm>
            <a:off x="6450774" y="5838001"/>
            <a:ext cx="18288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8FA373-F07D-2E41-A290-3E37F93569A6}"/>
              </a:ext>
            </a:extLst>
          </p:cNvPr>
          <p:cNvGrpSpPr/>
          <p:nvPr/>
        </p:nvGrpSpPr>
        <p:grpSpPr>
          <a:xfrm>
            <a:off x="937260" y="1028154"/>
            <a:ext cx="7447788" cy="699985"/>
            <a:chOff x="624840" y="3139691"/>
            <a:chExt cx="5318760" cy="69998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D7C87470-8860-0F4E-8300-3713BB111A63}"/>
                    </a:ext>
                  </a:extLst>
                </p:cNvPr>
                <p:cNvSpPr/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Rational(x) :=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𝑎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𝑏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</m:e>
                      </m:d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/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≠0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2000" b="0" dirty="0">
                    <a:ea typeface="ＭＳ Ｐゴシック" pitchFamily="-111" charset="-128"/>
                    <a:sym typeface="Symbol"/>
                  </a:endParaRPr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D7C87470-8860-0F4E-8300-3713BB111A6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blipFill>
                  <a:blip r:embed="rId3"/>
                  <a:stretch>
                    <a:fillRect l="-1356" r="-169" b="-9091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Round Same Side Corner Rectangle 13">
              <a:extLst>
                <a:ext uri="{FF2B5EF4-FFF2-40B4-BE49-F238E27FC236}">
                  <a16:creationId xmlns:a16="http://schemas.microsoft.com/office/drawing/2014/main" id="{D03BA91D-7905-D34A-9C11-B3B0F79FEA59}"/>
                </a:ext>
              </a:extLst>
            </p:cNvPr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sp>
        <p:nvSpPr>
          <p:cNvPr id="16" name="Rectangle 15"/>
          <p:cNvSpPr/>
          <p:nvPr/>
        </p:nvSpPr>
        <p:spPr>
          <a:xfrm>
            <a:off x="1014151" y="6389474"/>
            <a:ext cx="67499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x y ((Rational(x) </a:t>
            </a:r>
            <a:r>
              <a:rPr lang="en-US" sz="2400" dirty="0">
                <a:solidFill>
                  <a:srgbClr val="C00000"/>
                </a:solidFill>
                <a:latin typeface="Cambria Math" charset="0"/>
                <a:ea typeface="Cambria Math" charset="0"/>
                <a:cs typeface="Cambria Math" charset="0"/>
                <a:sym typeface="Symbol" charset="0"/>
              </a:rPr>
              <a:t>∧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 Rational(y))  Rational(</a:t>
            </a:r>
            <a:r>
              <a:rPr lang="en-US" sz="2400" dirty="0" err="1">
                <a:solidFill>
                  <a:srgbClr val="C00000"/>
                </a:solidFill>
                <a:cs typeface="Arial" pitchFamily="34" charset="0"/>
                <a:sym typeface="Symbol" charset="0"/>
              </a:rPr>
              <a:t>xy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)</a:t>
            </a:r>
            <a:r>
              <a:rPr lang="en-US" sz="2400" dirty="0">
                <a:solidFill>
                  <a:srgbClr val="C00000"/>
                </a:solidFill>
                <a:latin typeface="Franklin Gothic Medium"/>
                <a:cs typeface="Arial" pitchFamily="34" charset="0"/>
                <a:sym typeface="Symbol" charset="0"/>
              </a:rPr>
              <a:t>)</a:t>
            </a:r>
            <a:endParaRPr lang="en-US" sz="2400" dirty="0">
              <a:solidFill>
                <a:srgbClr val="C00000"/>
              </a:solidFill>
              <a:latin typeface="Franklin Gothic Medium"/>
              <a:cs typeface="Franklin Gothic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6039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Franklin Gothic Medium" pitchFamily="34" charset="0"/>
              </a:rPr>
              <a:t>Rationality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585" y="1728139"/>
            <a:ext cx="8273336" cy="4830763"/>
          </a:xfrm>
        </p:spPr>
        <p:txBody>
          <a:bodyPr/>
          <a:lstStyle/>
          <a:p>
            <a:pPr marL="0" lvl="1" indent="0">
              <a:buNone/>
            </a:pP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Prove: 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“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The product of two </a:t>
            </a:r>
            <a:r>
              <a:rPr lang="en-US" dirty="0" err="1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rationals</a:t>
            </a:r>
            <a:r>
              <a:rPr lang="en-US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 is rational</a:t>
            </a:r>
            <a:r>
              <a:rPr 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.</a:t>
            </a:r>
            <a:r>
              <a:rPr lang="ja-JP" altLang="en-US" sz="2800" dirty="0">
                <a:solidFill>
                  <a:srgbClr val="7030A0"/>
                </a:solidFill>
                <a:latin typeface="Franklin Gothic Medium" pitchFamily="34" charset="0"/>
                <a:sym typeface="Symbol" charset="0"/>
              </a:rPr>
              <a:t>”</a:t>
            </a:r>
            <a:endParaRPr lang="en-US" sz="2800" dirty="0">
              <a:solidFill>
                <a:srgbClr val="7030A0"/>
              </a:solidFill>
              <a:latin typeface="Franklin Gothic Medium" pitchFamily="34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1000" dirty="0">
                <a:latin typeface="Franklin Gothic Medium" pitchFamily="34" charset="0"/>
                <a:sym typeface="Symbol" charset="0"/>
              </a:rPr>
              <a:t> </a:t>
            </a:r>
            <a:endParaRPr lang="en-US" sz="1000" dirty="0">
              <a:latin typeface="Calibri" charset="0"/>
              <a:sym typeface="Symbol" charset="0"/>
            </a:endParaRPr>
          </a:p>
          <a:p>
            <a:pPr marL="0" indent="0">
              <a:buFont typeface="Arial" charset="0"/>
              <a:buNone/>
            </a:pPr>
            <a:r>
              <a:rPr lang="en-US" sz="2800" b="1" dirty="0">
                <a:latin typeface="Calibri"/>
                <a:cs typeface="Calibri"/>
                <a:sym typeface="Symbol" charset="0"/>
              </a:rPr>
              <a:t>Proof:</a:t>
            </a:r>
            <a:r>
              <a:rPr lang="en-US" sz="2800" dirty="0">
                <a:latin typeface="Calibri"/>
                <a:cs typeface="Calibri"/>
                <a:sym typeface="Symbol" charset="0"/>
              </a:rPr>
              <a:t> Let x and y be arbitrary </a:t>
            </a:r>
            <a:r>
              <a:rPr lang="en-US" sz="2800" dirty="0" err="1">
                <a:latin typeface="Calibri"/>
                <a:cs typeface="Calibri"/>
                <a:sym typeface="Symbol" charset="0"/>
              </a:rPr>
              <a:t>rationals</a:t>
            </a:r>
            <a:r>
              <a:rPr lang="en-US" sz="2800" dirty="0">
                <a:latin typeface="Calibri"/>
                <a:cs typeface="Calibri"/>
                <a:sym typeface="Symbol" charset="0"/>
              </a:rPr>
              <a:t>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cs typeface="Calibri"/>
                <a:sym typeface="Symbol" charset="0"/>
              </a:rPr>
              <a:t>Then, x = a/b for some integers a, b, where 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b0, and</a:t>
            </a:r>
            <a:b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</a:b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y = c/d for some integers c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, d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, where d0. 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Multiplying, we get that </a:t>
            </a:r>
            <a:r>
              <a:rPr lang="en-US" sz="2800" dirty="0" err="1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xy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= (a/b)(c/d) = (ac)/(bd). </a:t>
            </a:r>
            <a:endParaRPr lang="en-US" sz="2800" dirty="0" smtClean="0">
              <a:solidFill>
                <a:schemeClr val="bg1"/>
              </a:solidFill>
              <a:latin typeface="Calibri"/>
              <a:ea typeface="ＭＳ Ｐゴシック" pitchFamily="-111" charset="-128"/>
              <a:cs typeface="Calibri"/>
              <a:sym typeface="Symbol"/>
            </a:endParaRPr>
          </a:p>
          <a:p>
            <a:pPr marL="0" indent="0">
              <a:buFont typeface="Arial" charset="0"/>
              <a:buNone/>
            </a:pPr>
            <a:r>
              <a:rPr lang="en-US" sz="2800" dirty="0" smtClean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Now ac 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and </a:t>
            </a:r>
            <a:r>
              <a:rPr lang="en-US" sz="2800" dirty="0" err="1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bd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are integers. </a:t>
            </a:r>
            <a:r>
              <a:rPr lang="en-US" sz="2800" dirty="0" smtClean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 Also, since </a:t>
            </a:r>
            <a:r>
              <a:rPr lang="en-US" sz="2800" dirty="0">
                <a:solidFill>
                  <a:schemeClr val="bg1"/>
                </a:solidFill>
                <a:latin typeface="Calibri"/>
                <a:ea typeface="ＭＳ Ｐゴシック" pitchFamily="-111" charset="-128"/>
                <a:cs typeface="Calibri"/>
                <a:sym typeface="Symbol"/>
              </a:rPr>
              <a:t>b 0 and d0 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Thus, </a:t>
            </a:r>
            <a:r>
              <a:rPr lang="en-US" sz="2800" dirty="0" err="1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xy</a:t>
            </a:r>
            <a:r>
              <a:rPr lang="en-US" sz="2800" dirty="0" smtClean="0">
                <a:latin typeface="Calibri"/>
                <a:ea typeface="ＭＳ Ｐゴシック" pitchFamily="-111" charset="-128"/>
                <a:cs typeface="Calibri"/>
                <a:sym typeface="Symbol"/>
              </a:rPr>
              <a:t> 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is rational.</a:t>
            </a:r>
          </a:p>
          <a:p>
            <a:pPr marL="0" indent="0">
              <a:buFont typeface="Arial" charset="0"/>
              <a:buNone/>
            </a:pP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Since x and y were arbitrary, we have shown that the product of any two </a:t>
            </a:r>
            <a:r>
              <a:rPr lang="en-US" sz="2800" dirty="0" err="1">
                <a:latin typeface="Calibri"/>
                <a:ea typeface="ＭＳ Ｐゴシック" pitchFamily="-111" charset="-128"/>
                <a:cs typeface="Calibri"/>
                <a:sym typeface="Symbol"/>
              </a:rPr>
              <a:t>rationals</a:t>
            </a:r>
            <a:r>
              <a:rPr lang="en-US" sz="2800" dirty="0">
                <a:latin typeface="Calibri"/>
                <a:ea typeface="ＭＳ Ｐゴシック" pitchFamily="-111" charset="-128"/>
                <a:cs typeface="Calibri"/>
                <a:sym typeface="Symbol"/>
              </a:rPr>
              <a:t> is rational.</a:t>
            </a:r>
            <a:endParaRPr lang="en-US" sz="2800" dirty="0">
              <a:latin typeface="Calibri"/>
              <a:cs typeface="Calibri"/>
              <a:sym typeface="Symbol" charset="0"/>
            </a:endParaRPr>
          </a:p>
          <a:p>
            <a:pPr marL="0" indent="0">
              <a:buFont typeface="Arial" charset="0"/>
              <a:buNone/>
            </a:pPr>
            <a:endParaRPr lang="en-US" dirty="0">
              <a:latin typeface="Calibri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633654" y="203635"/>
            <a:ext cx="2053146" cy="620188"/>
            <a:chOff x="624840" y="3139691"/>
            <a:chExt cx="5318760" cy="620188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10" name="Rounded Rectangle 9"/>
            <p:cNvSpPr/>
            <p:nvPr/>
          </p:nvSpPr>
          <p:spPr>
            <a:xfrm>
              <a:off x="624840" y="3311187"/>
              <a:ext cx="5318760" cy="448692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lIns="9144" tIns="91440" rIns="9144" bIns="9144" numCol="1" rtlCol="0" anchor="t" anchorCtr="0"/>
            <a:lstStyle/>
            <a:p>
              <a:pPr algn="ctr"/>
              <a:r>
                <a:rPr lang="en-US" sz="2000" dirty="0"/>
                <a:t>Real Numbers</a:t>
              </a:r>
            </a:p>
          </p:txBody>
        </p:sp>
        <p:sp>
          <p:nvSpPr>
            <p:cNvPr id="11" name="Round Same Side Corner Rectangle 10"/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Domain of Discourse</a:t>
              </a:r>
            </a:p>
          </p:txBody>
        </p:sp>
      </p:grpSp>
      <p:sp>
        <p:nvSpPr>
          <p:cNvPr id="15" name="Rectangle 14"/>
          <p:cNvSpPr>
            <a:spLocks noChangeAspect="1"/>
          </p:cNvSpPr>
          <p:nvPr/>
        </p:nvSpPr>
        <p:spPr>
          <a:xfrm>
            <a:off x="6450774" y="5838001"/>
            <a:ext cx="182880" cy="18288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8FA373-F07D-2E41-A290-3E37F93569A6}"/>
              </a:ext>
            </a:extLst>
          </p:cNvPr>
          <p:cNvGrpSpPr/>
          <p:nvPr/>
        </p:nvGrpSpPr>
        <p:grpSpPr>
          <a:xfrm>
            <a:off x="937260" y="1028154"/>
            <a:ext cx="7447788" cy="699985"/>
            <a:chOff x="624840" y="3139691"/>
            <a:chExt cx="5318760" cy="699985"/>
          </a:xfrm>
          <a:solidFill>
            <a:schemeClr val="accent2">
              <a:lumMod val="20000"/>
              <a:lumOff val="80000"/>
            </a:schemeClr>
          </a:solidFill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D7C87470-8860-0F4E-8300-3713BB111A63}"/>
                    </a:ext>
                  </a:extLst>
                </p:cNvPr>
                <p:cNvSpPr/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grpFill/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lIns="9144" tIns="91440" rIns="9144" bIns="9144" numCol="1" rtlCol="0" anchor="t" anchorCtr="0"/>
                <a:lstStyle/>
                <a:p>
                  <a:r>
                    <a:rPr lang="en-US" sz="2000" dirty="0">
                      <a:ea typeface="ＭＳ Ｐゴシック" pitchFamily="-111" charset="-128"/>
                      <a:sym typeface="Symbol"/>
                    </a:rPr>
                    <a:t>Rational(x) := </a:t>
                  </a:r>
                  <a14:m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𝑎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𝑏</m:t>
                      </m:r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</m:e>
                      </m:d>
                      <m:r>
                        <a:rPr lang="en-US" sz="2000" i="1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Integer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𝑥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=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𝑎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/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</m:e>
                      </m:d>
                      <m:r>
                        <a:rPr lang="en-US" sz="2000" b="0" i="1" smtClean="0">
                          <a:latin typeface="Cambria Math" charset="0"/>
                          <a:ea typeface="ＭＳ Ｐゴシック" pitchFamily="-111" charset="-128"/>
                          <a:sym typeface="Symbol"/>
                        </a:rPr>
                        <m:t>∧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ＭＳ Ｐゴシック" pitchFamily="-111" charset="-128"/>
                              <a:sym typeface="Symbol"/>
                            </a:rPr>
                            <m:t>𝑏</m:t>
                          </m:r>
                          <m:r>
                            <a:rPr lang="en-US" sz="2000" b="0" i="1" smtClean="0">
                              <a:latin typeface="Cambria Math" charset="0"/>
                              <a:ea typeface="ＭＳ Ｐゴシック" pitchFamily="-111" charset="-128"/>
                              <a:sym typeface="Symbol"/>
                            </a:rPr>
                            <m:t>≠0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  <a:ea typeface="ＭＳ Ｐゴシック" pitchFamily="-111" charset="-128"/>
                          <a:sym typeface="Symbol"/>
                        </a:rPr>
                        <m:t>)</m:t>
                      </m:r>
                    </m:oMath>
                  </a14:m>
                  <a:endParaRPr lang="en-US" sz="2000" b="0" dirty="0">
                    <a:ea typeface="ＭＳ Ｐゴシック" pitchFamily="-111" charset="-128"/>
                    <a:sym typeface="Symbol"/>
                  </a:endParaRPr>
                </a:p>
                <a:p>
                  <a:endParaRPr lang="en-US" sz="2000" dirty="0"/>
                </a:p>
              </p:txBody>
            </p:sp>
          </mc:Choice>
          <mc:Fallback xmlns=""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D7C87470-8860-0F4E-8300-3713BB111A6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4840" y="3311187"/>
                  <a:ext cx="5318760" cy="528489"/>
                </a:xfrm>
                <a:prstGeom prst="roundRect">
                  <a:avLst/>
                </a:prstGeom>
                <a:blipFill>
                  <a:blip r:embed="rId3"/>
                  <a:stretch>
                    <a:fillRect l="-1356" r="-169" b="-9091"/>
                  </a:stretch>
                </a:blipFill>
                <a:ln>
                  <a:solidFill>
                    <a:schemeClr val="tx1"/>
                  </a:solidFill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4" name="Round Same Side Corner Rectangle 13">
              <a:extLst>
                <a:ext uri="{FF2B5EF4-FFF2-40B4-BE49-F238E27FC236}">
                  <a16:creationId xmlns:a16="http://schemas.microsoft.com/office/drawing/2014/main" id="{D03BA91D-7905-D34A-9C11-B3B0F79FEA59}"/>
                </a:ext>
              </a:extLst>
            </p:cNvPr>
            <p:cNvSpPr/>
            <p:nvPr/>
          </p:nvSpPr>
          <p:spPr>
            <a:xfrm>
              <a:off x="624840" y="3139691"/>
              <a:ext cx="5318760" cy="301198"/>
            </a:xfrm>
            <a:prstGeom prst="round2Same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45720" tIns="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b="1" dirty="0"/>
                <a:t>Predicate Definitions</a:t>
              </a:r>
            </a:p>
          </p:txBody>
        </p:sp>
      </p:grpSp>
      <p:sp>
        <p:nvSpPr>
          <p:cNvPr id="16" name="Rectangle 15"/>
          <p:cNvSpPr/>
          <p:nvPr/>
        </p:nvSpPr>
        <p:spPr>
          <a:xfrm>
            <a:off x="1014151" y="6389474"/>
            <a:ext cx="674993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x y ((Rational(x) </a:t>
            </a:r>
            <a:r>
              <a:rPr lang="en-US" sz="2400" dirty="0">
                <a:solidFill>
                  <a:srgbClr val="C00000"/>
                </a:solidFill>
                <a:latin typeface="Cambria Math" charset="0"/>
                <a:ea typeface="Cambria Math" charset="0"/>
                <a:cs typeface="Cambria Math" charset="0"/>
                <a:sym typeface="Symbol" charset="0"/>
              </a:rPr>
              <a:t>∧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 Rational(y))  Rational(</a:t>
            </a:r>
            <a:r>
              <a:rPr lang="en-US" sz="2400" dirty="0" err="1">
                <a:solidFill>
                  <a:srgbClr val="C00000"/>
                </a:solidFill>
                <a:cs typeface="Arial" pitchFamily="34" charset="0"/>
                <a:sym typeface="Symbol" charset="0"/>
              </a:rPr>
              <a:t>xy</a:t>
            </a:r>
            <a:r>
              <a:rPr lang="en-US" sz="2400" dirty="0">
                <a:solidFill>
                  <a:srgbClr val="C00000"/>
                </a:solidFill>
                <a:cs typeface="Arial" pitchFamily="34" charset="0"/>
                <a:sym typeface="Symbol" charset="0"/>
              </a:rPr>
              <a:t>)</a:t>
            </a:r>
            <a:r>
              <a:rPr lang="en-US" sz="2400" dirty="0">
                <a:solidFill>
                  <a:srgbClr val="C00000"/>
                </a:solidFill>
                <a:latin typeface="Franklin Gothic Medium"/>
                <a:cs typeface="Arial" pitchFamily="34" charset="0"/>
                <a:sym typeface="Symbol" charset="0"/>
              </a:rPr>
              <a:t>)</a:t>
            </a:r>
            <a:endParaRPr lang="en-US" sz="2400" dirty="0">
              <a:solidFill>
                <a:srgbClr val="C00000"/>
              </a:solidFill>
              <a:latin typeface="Franklin Gothic Medium"/>
              <a:cs typeface="Franklin Gothic Medium"/>
            </a:endParaRPr>
          </a:p>
        </p:txBody>
      </p:sp>
    </p:spTree>
    <p:extLst>
      <p:ext uri="{BB962C8B-B14F-4D97-AF65-F5344CB8AC3E}">
        <p14:creationId xmlns:p14="http://schemas.microsoft.com/office/powerpoint/2010/main" val="236364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Instructo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666666"/>
      </a:dk2>
      <a:lt2>
        <a:srgbClr val="EEECE1"/>
      </a:lt2>
      <a:accent1>
        <a:srgbClr val="FF9933"/>
      </a:accent1>
      <a:accent2>
        <a:srgbClr val="FF6600"/>
      </a:accent2>
      <a:accent3>
        <a:srgbClr val="FF9900"/>
      </a:accent3>
      <a:accent4>
        <a:srgbClr val="9999FF"/>
      </a:accent4>
      <a:accent5>
        <a:srgbClr val="6666CC"/>
      </a:accent5>
      <a:accent6>
        <a:srgbClr val="3333CC"/>
      </a:accent6>
      <a:hlink>
        <a:srgbClr val="666666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effectLst/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400" dirty="0" smtClean="0">
            <a:latin typeface="Franklin Gothic Medium"/>
            <a:cs typeface="Franklin Gothic Medium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13667</TotalTime>
  <Words>4067</Words>
  <Application>Microsoft Office PowerPoint</Application>
  <PresentationFormat>On-screen Show (4:3)</PresentationFormat>
  <Paragraphs>489</Paragraphs>
  <Slides>39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0" baseType="lpstr">
      <vt:lpstr>ＭＳ Ｐゴシック</vt:lpstr>
      <vt:lpstr>ＭＳ Ｐゴシック</vt:lpstr>
      <vt:lpstr>Arial</vt:lpstr>
      <vt:lpstr>Calibri</vt:lpstr>
      <vt:lpstr>Cambria Math</vt:lpstr>
      <vt:lpstr>Consolas</vt:lpstr>
      <vt:lpstr>Courier New</vt:lpstr>
      <vt:lpstr>DejaVu Sans Mono</vt:lpstr>
      <vt:lpstr>Franklin Gothic Medium</vt:lpstr>
      <vt:lpstr>Symbol</vt:lpstr>
      <vt:lpstr>Office Theme</vt:lpstr>
      <vt:lpstr>CSE 311: Foundations of Computing</vt:lpstr>
      <vt:lpstr>Last class: Inference Rules for Quantifiers</vt:lpstr>
      <vt:lpstr>Last class: Formal &amp; English Proofs: Even and Odd</vt:lpstr>
      <vt:lpstr>Last class: Even and Odd</vt:lpstr>
      <vt:lpstr>Rational Numbers</vt:lpstr>
      <vt:lpstr>Rationality</vt:lpstr>
      <vt:lpstr>Rationality</vt:lpstr>
      <vt:lpstr>Rationality</vt:lpstr>
      <vt:lpstr>Rationality</vt:lpstr>
      <vt:lpstr>Rationality</vt:lpstr>
      <vt:lpstr>Rationality</vt:lpstr>
      <vt:lpstr>Rationality</vt:lpstr>
      <vt:lpstr>English Proofs</vt:lpstr>
      <vt:lpstr>Proof Strategies</vt:lpstr>
      <vt:lpstr>Proof Strategies: Counterexamples</vt:lpstr>
      <vt:lpstr>Proof Strategies: Proof by Contrapositive</vt:lpstr>
      <vt:lpstr>Proof Strategies: Proof by Contrapositive</vt:lpstr>
      <vt:lpstr>Proof by Contradiction:  One way to prove p</vt:lpstr>
      <vt:lpstr>Proof Strategies: Proof by Contradiction</vt:lpstr>
      <vt:lpstr>Even and Odd</vt:lpstr>
      <vt:lpstr>Even and Odd</vt:lpstr>
      <vt:lpstr>Even and Odd</vt:lpstr>
      <vt:lpstr>Even and Odd</vt:lpstr>
      <vt:lpstr>Proof by Cases</vt:lpstr>
      <vt:lpstr>Strategies</vt:lpstr>
      <vt:lpstr>Applications of Predicate Logic</vt:lpstr>
      <vt:lpstr>Number Theory</vt:lpstr>
      <vt:lpstr>Number Theory (and applications to computing)</vt:lpstr>
      <vt:lpstr>Modular Arithmetic</vt:lpstr>
      <vt:lpstr>I’m ALIVE!</vt:lpstr>
      <vt:lpstr>I’m ALIVE!</vt:lpstr>
      <vt:lpstr>Divisibility</vt:lpstr>
      <vt:lpstr>Divisibility</vt:lpstr>
      <vt:lpstr>Recall: Elementary School Division</vt:lpstr>
      <vt:lpstr>Recall: Elementary School Division</vt:lpstr>
      <vt:lpstr>Recall: Elementary School Division</vt:lpstr>
      <vt:lpstr>Division Theorem</vt:lpstr>
      <vt:lpstr>Division Theorem</vt:lpstr>
      <vt:lpstr>div and mod</vt:lpstr>
    </vt:vector>
  </TitlesOfParts>
  <Company>Chinese University of Hong Kong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311 (Fall 13)</dc:title>
  <dc:creator>James;R. Lee</dc:creator>
  <cp:lastModifiedBy>Paul Beame</cp:lastModifiedBy>
  <cp:revision>481</cp:revision>
  <cp:lastPrinted>2023-04-19T19:45:09Z</cp:lastPrinted>
  <dcterms:created xsi:type="dcterms:W3CDTF">2013-01-07T07:20:47Z</dcterms:created>
  <dcterms:modified xsi:type="dcterms:W3CDTF">2023-04-19T19:46:23Z</dcterms:modified>
</cp:coreProperties>
</file>

<file path=docProps/thumbnail.jpeg>
</file>